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256" r:id="rId2"/>
    <p:sldId id="257" r:id="rId3"/>
    <p:sldId id="310" r:id="rId4"/>
    <p:sldId id="328" r:id="rId5"/>
    <p:sldId id="311" r:id="rId6"/>
    <p:sldId id="312" r:id="rId7"/>
    <p:sldId id="313" r:id="rId8"/>
    <p:sldId id="314" r:id="rId9"/>
    <p:sldId id="315" r:id="rId10"/>
    <p:sldId id="316" r:id="rId11"/>
    <p:sldId id="317" r:id="rId12"/>
    <p:sldId id="329" r:id="rId13"/>
    <p:sldId id="330" r:id="rId14"/>
    <p:sldId id="331" r:id="rId15"/>
    <p:sldId id="318" r:id="rId16"/>
    <p:sldId id="319" r:id="rId17"/>
    <p:sldId id="322" r:id="rId18"/>
    <p:sldId id="323" r:id="rId19"/>
    <p:sldId id="324" r:id="rId20"/>
    <p:sldId id="325" r:id="rId21"/>
    <p:sldId id="326" r:id="rId22"/>
    <p:sldId id="327" r:id="rId23"/>
    <p:sldId id="332" r:id="rId24"/>
    <p:sldId id="333" r:id="rId25"/>
    <p:sldId id="334" r:id="rId26"/>
    <p:sldId id="335" r:id="rId27"/>
    <p:sldId id="337" r:id="rId28"/>
    <p:sldId id="336" r:id="rId29"/>
    <p:sldId id="338" r:id="rId30"/>
    <p:sldId id="341" r:id="rId31"/>
    <p:sldId id="339" r:id="rId32"/>
    <p:sldId id="340" r:id="rId33"/>
    <p:sldId id="343" r:id="rId34"/>
    <p:sldId id="345" r:id="rId35"/>
    <p:sldId id="349" r:id="rId36"/>
    <p:sldId id="348" r:id="rId37"/>
    <p:sldId id="342" r:id="rId38"/>
    <p:sldId id="346" r:id="rId39"/>
    <p:sldId id="344" r:id="rId40"/>
    <p:sldId id="352" r:id="rId41"/>
    <p:sldId id="353" r:id="rId42"/>
    <p:sldId id="355" r:id="rId43"/>
    <p:sldId id="354" r:id="rId44"/>
    <p:sldId id="356" r:id="rId45"/>
    <p:sldId id="358" r:id="rId46"/>
    <p:sldId id="359" r:id="rId47"/>
    <p:sldId id="360" r:id="rId48"/>
    <p:sldId id="361" r:id="rId49"/>
    <p:sldId id="357" r:id="rId50"/>
    <p:sldId id="363" r:id="rId51"/>
    <p:sldId id="364" r:id="rId52"/>
    <p:sldId id="365" r:id="rId53"/>
    <p:sldId id="366" r:id="rId54"/>
    <p:sldId id="362" r:id="rId55"/>
    <p:sldId id="368" r:id="rId56"/>
    <p:sldId id="367" r:id="rId57"/>
    <p:sldId id="370" r:id="rId58"/>
    <p:sldId id="369" r:id="rId59"/>
    <p:sldId id="321" r:id="rId60"/>
  </p:sldIdLst>
  <p:sldSz cx="18288000" cy="10287000"/>
  <p:notesSz cx="6858000" cy="9144000"/>
  <p:embeddedFontLst>
    <p:embeddedFont>
      <p:font typeface="Anton" pitchFamily="2" charset="0"/>
      <p:regular r:id="rId62"/>
    </p:embeddedFont>
    <p:embeddedFont>
      <p:font typeface="Antonio Bold" panose="020B0604020202020204" charset="0"/>
      <p:regular r:id="rId63"/>
    </p:embeddedFont>
    <p:embeddedFont>
      <p:font typeface="Canva Sans Italics" panose="020B0604020202020204" charset="0"/>
      <p:regular r:id="rId64"/>
    </p:embeddedFont>
    <p:embeddedFont>
      <p:font typeface="Norwester"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44BA08-B5D5-3219-B106-37B3FA1E63CC}" name="Confidence Raymond" initials="CR" userId="S::confidence.raymond@mail.mcgill.ca::9493b1cf-7912-4a23-b048-220e2265e1b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600"/>
    <a:srgbClr val="0B4F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0694" autoAdjust="0"/>
  </p:normalViewPr>
  <p:slideViewPr>
    <p:cSldViewPr>
      <p:cViewPr>
        <p:scale>
          <a:sx n="32" d="100"/>
          <a:sy n="32" d="100"/>
        </p:scale>
        <p:origin x="2002" y="456"/>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4629E-19CA-ED40-C0A2-93940E74CB0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34D4B7-944B-7A62-AEE0-D9C4DE5B848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EC9E999-D314-579D-AFB2-212ED8F033D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2790098-BEEE-70AB-FDC9-4752C557537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0237D86-2D6B-D7A6-59E8-25D33147218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D74626C3-FFEF-3E62-6BCB-DFAD53B12B7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FEF136F-C39D-E9BF-39B5-AC5C4FD9428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75729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5B48C-14B6-43B9-62AF-32B5C814F20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3D214B-B7C9-79F3-F0D9-4DC6C9BB9FE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3C3575F-3227-B3F8-1E0D-91694A495BB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75BF9F3-C425-6AED-5C7C-F6C7E8034FE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C885BEA-6237-0C55-D83B-7F5A7166206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639F262-3E0D-510C-7C04-E568F048BD5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7E24BA0-E143-E1D4-8635-EEF16A9CD4E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3291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ADA7-C3B9-03DF-97B4-9063C87E129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4D70E0-1B59-6C9C-B820-FDF14138D27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C7AFE02-F1C3-C214-95AF-3EE5C330605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6A5A379-910B-4F9E-4839-78895652390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4D3A2CC-1298-A47B-5F95-F5D63522E75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FB617661-C814-F901-E0A6-C9E553DB1B2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746637F-A068-9377-B8CE-C110FDD03DA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28896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8476-F1F7-21A6-B96E-BA2E4131897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E0EC90-5854-8E22-4642-CC3BE634384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1A831D0-362C-B103-9FC2-E88946375F0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3B1BDB3-FFC9-FC12-1D51-DF60B145051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CA6052A-CC18-8C75-97C4-BCFBB151D74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T1 is longer than T2 in most tissues. T1-weighted images: fat appears bright, water dark. T2-weighted images: water appears bright, fat darker. Pathology (e.g., edema, tumors) often appears bright on T2. Image contrast depends on TR (repetition time) and TE (echo time)</a:t>
            </a:r>
          </a:p>
        </p:txBody>
      </p:sp>
      <p:sp>
        <p:nvSpPr>
          <p:cNvPr id="6" name="Footer Placeholder 5">
            <a:extLst>
              <a:ext uri="{FF2B5EF4-FFF2-40B4-BE49-F238E27FC236}">
                <a16:creationId xmlns:a16="http://schemas.microsoft.com/office/drawing/2014/main" id="{14E661E0-BEF0-2667-9156-241588A3B60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A19E564-555C-893C-AEDE-BD994F84BCB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6556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7ACD7-EC03-4CF0-878A-E81CC6F85FB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6E05C3-DDFE-DBF6-627C-AB9702ABD55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46FA783-B79E-ED9C-6B32-1358736C982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1B31C99-E5D0-83D9-73AD-442B7E5664B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B9DE26A-234E-A24D-D638-B2C2B5FCB62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B880862-A34C-D07B-9B12-F01C0A08196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4F76D4F-6F98-9C1A-D870-ED5929B8210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57242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60345-0706-21BF-F16E-2906ED79213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5C0189-F866-1679-E972-4F7F184DC41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DB34D7D-69AC-487A-DF1B-32588C8930B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4685104-7079-11F9-05B6-7AA6C3931AB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7A26256-18AD-216F-89C4-203EB815F1C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16F3CF38-1817-C57E-CF4F-7EB8E3E53E0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B2A4244-783E-4CD7-8491-1998FD8F841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6697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FEF91-D7F4-8C54-3303-4F658413029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A8824F-1426-A6C7-27D6-2C7B5DF3961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D319E88-5477-8A3D-B380-9A5BB3EDDD2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11BD3C4-D81A-53FE-CCA4-F2274EAD047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3B696C6-DD05-D313-65CD-D3029862A8C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AEBD9E3-84A6-8FE1-D229-DDB3C18BFD5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2F59BEE-C47C-47DE-8E2D-5388B79F3FE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4359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AA10D-F328-EF8C-D9DF-E6CA957935A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7EEA79-E182-BC71-C9ED-938CDD87C25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669BC99-01BB-B631-E5A2-3A6F91486EF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CC2C52C-9EE1-100B-149B-FDA639F9D76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C52F4E5-1DF9-5821-1261-B17288B0BF1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79BF4231-AB2E-9E9E-9020-1A5239CC8C9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741BA0F-1648-030B-F447-CCA975CA2AF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23218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B5C6F-A8F9-6C93-44CA-3A22394EF15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69DA99-DCEB-7158-6059-DFAA3D6915B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72EB7C1-B63A-CD96-6D1E-6E42D71DDB5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27F56A6-61A4-D8CD-3349-DAD3E753E53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943093F-F927-607A-534D-BE8883E3A8D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C67551CB-C020-7427-3284-B9533CA5E1A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86AECA2-07A9-4EF0-400A-3FA486C57BB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4515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45EA-37E4-955F-5773-256FFF9E938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285170-6399-78B4-A842-5DB23CAC253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47F9D69-6CD8-33DF-4ED0-FCF495342F2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5B272DB-03E9-3474-FCC9-F1C877C7A7A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8AE90A4-3AB3-A3CE-1099-A2797C067DE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Introduction to MRI Pulse Sequences</a:t>
            </a:r>
          </a:p>
          <a:p>
            <a:endParaRPr lang="en-US" dirty="0"/>
          </a:p>
        </p:txBody>
      </p:sp>
      <p:sp>
        <p:nvSpPr>
          <p:cNvPr id="6" name="Footer Placeholder 5">
            <a:extLst>
              <a:ext uri="{FF2B5EF4-FFF2-40B4-BE49-F238E27FC236}">
                <a16:creationId xmlns:a16="http://schemas.microsoft.com/office/drawing/2014/main" id="{A5EE9089-E887-C6C4-4D38-D9D1118B364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E2027C6-3224-37FB-ECB7-0EBC571E561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9530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1471B-502B-DE59-FCE3-F275996758F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E03A5F-0637-F326-31DB-D9C7B8F1BBF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0799194-85F1-AC0C-9BB9-DE6ECE77E53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0B45428-2C55-8BC7-2B11-958A90962AC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8AEF66D-6DD7-C20E-C2F0-88E31E5605E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Mechanism of delaying signal formation</a:t>
            </a:r>
          </a:p>
          <a:p>
            <a:r>
              <a:rPr lang="en-US" dirty="0"/>
              <a:t>Hence allows manipulation of contrast using TE and TR</a:t>
            </a:r>
          </a:p>
          <a:p>
            <a:endParaRPr lang="en-US" dirty="0"/>
          </a:p>
        </p:txBody>
      </p:sp>
      <p:sp>
        <p:nvSpPr>
          <p:cNvPr id="6" name="Footer Placeholder 5">
            <a:extLst>
              <a:ext uri="{FF2B5EF4-FFF2-40B4-BE49-F238E27FC236}">
                <a16:creationId xmlns:a16="http://schemas.microsoft.com/office/drawing/2014/main" id="{86C54F03-48C8-E1AE-9D70-4F9DBD730D1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A50E6F7-AE17-E6E2-26EB-B8A0454B16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5172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D3FA-4C7E-F84B-FFF7-19FF01F14BC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9F1D2B-0C79-930A-819B-75B766F6BC3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EEBCC64-15BF-290D-2DDE-C2F741FB62C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B9D141C-5644-DCA2-F06D-86344C2EEB9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FC0E52F-C92A-65DE-7257-3FB40DBAFBC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AA0A5578-3554-5785-D22C-FEBAC0AA094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179BE43-43C7-5D93-2428-DB91D70F05A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8118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588B6-5663-5194-D60A-CB8316B79B0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5EC9DD-10D7-502A-5CC0-C7D0B4413D5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9E249EA-5AE0-8EF8-2F6A-0CF311BA373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B786B4C-543E-3003-F6C5-A4ABAF6C729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9C1D781-BBF4-6610-1078-7C00952DA58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2D92A5FD-486D-96C1-9A38-9989642BC52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C65116B-C7D2-8CD3-5391-5E9AA561984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05542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2F7B-2098-EB64-A8D1-C7EE9D1A572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D77C61-14EB-B0E8-31D7-8EE48A74EC1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AFBE442-A7E0-8223-13F6-993DA64D48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B069DF8-3FFD-4003-06AE-F3979ED47CC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AECD347-00DA-CF34-9EF4-F2F7143C07F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B094B44A-D231-B9DD-A0F6-080C9520B4D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FB50F1F-C245-83E1-374D-D62275B2007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1257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32E72-6006-977A-2D59-6E5F7667FFE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1CDF06-8C7D-81EE-FCC3-32111DD585A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3CE091E-7A9D-D6A7-651A-E536A56BFED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E77937C-44CE-79E9-1299-168540ABCA9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2AC9986-C4DF-4CD1-B637-7CEC7C60BF8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192549F-DC48-CFFB-B848-9D42CF6216A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280B7FF-D4B2-F5CD-92CD-90DBD255A13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1958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12F38-267F-2492-CCED-18266213ED2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6462C1-D0F7-6FC3-0CE6-9219FFFABCC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CBCF65D-3D7E-AFD3-A2F0-7B12AD88579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DCA9C05-19A2-5399-5FC4-D9004370C61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F2D076A-D2E1-1889-E9A9-42606EC7C12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1EDFC03A-315D-4A27-4211-EB527F4D043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E5D38DB-CA26-B2DD-519B-3E1BF41DB00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4745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9BA0C-8F20-5F59-82BA-683BD70433B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5F1C15-D124-32CE-0685-889C933A8A4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CD0528B-4E0F-A176-4548-495FE705D6E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F577E06-95FE-5A4D-A0E7-365B34CCEC2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BC60490-02D1-A6CE-DDB4-EFD6B5EFB37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19E8213-31BD-8473-7B1F-D4E42C1E7CD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CEDC9DC-4B51-767F-A6CE-AAEE1D42948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89596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B4694-A469-A976-EE6E-7EB74424543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3CC72F-0395-343C-8E1C-84F642850C5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6E9E61E-BE7A-E209-ABF0-929DB8DCA89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B679574-1810-2FBC-A75E-3B142EC87D0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E6FE7C9-2AEA-CAB7-8898-FFD9D9E43F6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B5D4AC03-0E14-F480-2C0C-B97BFD487DC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4AE6FBC-43B7-A256-C225-2DDE23E31DA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135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D41FA-5B5A-F872-18AA-0201075AC73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ADA591-C234-87D7-7801-03DEE7C4397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4BE312F-D16C-4895-B0E2-80744161F49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113E1DF-CC34-4A97-7AAB-33618149FDC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09C1343-E15A-A557-88C3-722302792B0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A42AFA5-7151-EAF1-192B-DA408D261B8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DAE2265-FFE5-AC64-2825-DD1E7040625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50036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0C54B-43D2-7755-1710-835AF915CFF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A9F06-9BD9-152C-07C4-F66D47BA63D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4EB103F-FFCF-148C-7FEE-1DB6A983B73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D1A7D9B-88D3-EC4F-CFA7-6BD13BFAFE5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1175061-5A97-85E2-6114-3D55E1489B3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A1F1C6BA-8A80-1B61-0D71-F224CCAD7FE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8E3067A-7F4E-7B4D-F7A8-1C25F0B574C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98179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51EFD-2841-C765-54B2-D9ACE8BE044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0EA2FF-B22D-73FB-938B-05BAAF736AA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DDD42A6-A8D4-4CD4-2A45-E7C826DAE6D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28451D7-B788-BBE1-0FDC-D8E7CD31F7D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7EE93EE-BB68-2F42-B551-97E6ECBAB4A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96D606C3-70EA-7114-D22B-4A00A734F37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1838649-5969-D766-B392-78C881474AF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36081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D50AD-BE2F-1614-6F29-4D3559D5003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6E0BCA-E774-FFA3-3FDA-69DF659F8B6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ADD50BF-AE7C-83C8-F338-FC312EC9867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31EFFAB-7118-0381-28B7-50801540C12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CBEFF5D-97DD-EC83-7030-5BAEDF2176D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8ECE8813-6519-7C90-D17C-EDDF455B9B9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8D5429E-F9AF-B259-A9F6-979A070FAD9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0877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34775-3CC7-EBF8-C9C8-F91E6D39890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F78D42-36CD-AB18-E026-49F298A7E4E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7AB1AA8-1909-228F-CEA1-79D6BF2E114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9075A56-D6AB-674B-8E62-CA6B6CEF0B9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8B7A905-AA3F-A140-4CC4-21429816005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E7BC7ED-DD70-3876-F07D-78F0621E8EE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04BF282-BBFE-6298-1FE1-411233BC375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18781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89AE8-86A8-BD15-CCA4-EC6EAD5A4E5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2AE0ED-B3CC-39CC-52A3-319D078FAFB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B99F6-38F1-E9F7-4957-C9D60B104E6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B34AD21-0110-FD39-2600-4F46CF4F1FE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521464D-553A-6072-C2D3-8EE5ABEB72F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0C84B0A-E77A-4870-373B-7ADC1652431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070DB01-D950-2457-8620-E95EA4EDFDF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0352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C0B9-DECF-E670-F8C1-3C3E4536D6B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AF7E92-A53E-62C5-D5F9-6B091E0BE9D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E746B39-3316-07B1-D932-53594167815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E88326A-D679-DA10-1FA3-FAAF354436C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CF72578-5F35-6BD1-B856-FBAB34800FB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274A6C53-EB9E-537C-1488-C5681323AA4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1E717BA-2582-0A20-A34D-594B78AFE51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29784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2C17-25E6-768E-82A1-0298D532FE3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4FFE6-8A4C-B33A-2E59-D4C82639AE3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231D66A-7EBF-AD23-90C8-E65C9FAFF00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F1322E8-3DDF-12C8-B4DB-10BB611D9DF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979127F-A61B-B07E-5EE2-9405C2336E0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255B714-803A-7555-42F9-183B3ED0696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270861A-2B12-7F73-D735-EA2371A6CDE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8596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14617-C720-7B3D-F443-4BAA39DC86D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58D7B9-7EF0-6D9A-22D2-4B78F50C8F0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1FBCCF4-2060-5B66-926F-842A9111D43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C73ECF2-9A4C-164A-863F-B167990A7A9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2063E56-E26D-CC1A-754C-AA332EEA977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7DA2329B-6659-7BA9-95FB-B067EA2AC0A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5684DD1-7F43-4C51-56ED-E4A5980D62B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5956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28E7-94ED-A6D2-E18F-B0A11DB439C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2D3E5C-5CF8-766B-EAE2-F298A9AFBE3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0AA2C1F-EC7F-A574-884C-CC1EE2DD72E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2E7B55C-DE14-39CF-2B6F-611178B1457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65544B7-6024-44F9-BCA0-9ABEE336804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341F0125-A776-DE26-69D5-7F47727D5ED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9F8E5E2-60BA-04FC-1C10-60AC9425D4C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37670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62FC-791F-94FC-31D7-D8968967D79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3C8045-BFA0-88C0-BEFC-02B6350411A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63A9236-2EE5-AECB-3F71-0E77825874D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2A9A60A-7FA3-B7BC-B6E1-532DC52F688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5A6A768-B256-7DBF-C3CF-A8CB1005DA1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5B14F1E-E818-5BA0-CDFC-5D5E7F4419D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9E88852-6C82-DD6A-313B-E7A28192AA3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52870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6CF48-8A9E-8374-01BC-8004028E086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3380F7-1D8B-E21F-B92F-5ED17391C94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134F798-B42D-728E-9512-1EB828D9FA2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A13BF7E-DF2A-76E9-C762-2AFF9892846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9C11659-5528-1DB0-30AB-8137B0EBE98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BC56CCCF-B9DF-CA57-4287-FB4E14919D4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935680B-6495-7C52-3369-093E9D7A392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74819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0B7C1-880D-8301-46DE-2AACBFC28FB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D9610A-1EA2-153F-0520-1CB75331B8C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8F194B5-F12B-8574-882D-F0587A06FF6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346BD04-BFEB-C7F3-23E3-694276663CF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AE1194B-31FD-FEF0-8D84-E1F5B8C00E5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37858B2B-7897-6CF5-43B5-8D733D5856B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C0A2EFB-2D76-DD6D-D69A-D413A91C7B5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38874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B11F0-1CB5-B777-1E78-F1367F58384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7C15F1-F5E7-9578-14B5-E26B261207D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D944E46-AD93-C427-1A59-BA889502FB0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5CD2459-BE87-0E57-1382-E30BAFF7677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3B81507-8E57-57A6-2E02-0E4594EE052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4613596E-9318-C4A3-8BD8-09F4273C3A5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DEF8EC4-07C5-16BD-D449-FC5CDFEB491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26670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FEA6C-643B-2B8B-D154-68DD4CCCED2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A0DCEF-7D7F-5C5A-BA8C-3318022B47B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A195AC2-F1E4-5487-30F5-BC6B6A5EA27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442DA76-EBA3-D195-85BF-43C62BA858B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3D5A056-6FA7-5C61-7534-24A4816665E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A9F6DD7-7A2C-660C-EA6C-3AD54B834CA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E0BDD47-F9FC-FF33-DA73-DE9DC0204CC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38427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83A2-71C7-BDCF-50DF-7F491965A53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CCF5C3-4327-F0D0-71B4-A1AF8590F21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D6D6140-BDF8-39C5-220A-08152EAC26E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D99D30B-A9DD-CF86-7033-CFDB2B22203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CC1A887-6C31-65AD-399B-A9B2C408AB5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C3C6601-8D9E-4118-F163-13A16906C72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1AA53FB-C040-1E3C-2EB0-55F643416D2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43904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16B3-15EE-918D-1935-B2F1EA8345C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1A07E8-ACCD-D8EF-E43B-0F97E5DCA68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9421833-71BD-AEAE-46CE-D6D8636512D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0975FF4-1037-26F8-3C62-6668FC5A692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210B3F8-E12B-DFCE-9221-10C4EC5DA32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833EEA01-B02F-6152-50B4-2491EF2ADAD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FDDD62D-F9D1-192B-47FD-7D9D61EA457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7133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98B1-ABC7-11AE-E0A5-B1D3F534609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A14945-7802-4B25-2DA3-DD1E6990B64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8ABA25A-C922-940B-8344-D7DC722CE6F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8BB927C-31ED-3017-6625-4FF9398822B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8C15019-EEC7-AB3B-777B-D37B620B9C3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E163F67-D5BA-26BC-C2E9-40F16AFACDB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0893AB8-CD9B-7934-635A-477EB43141D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34643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0BA7-57C5-8C8A-73BC-1532197EA23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C59333-B74E-7A7D-3DDC-E67D1BB3214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72D8C6B-6000-9E93-9EE7-489B465F952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86EC449-4F79-DBB8-4087-3796EC9310F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6256B13-A5E6-0772-69FA-0DDF5F6DEBE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DB9587DB-E42F-C4A0-C226-1E7AB61065D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79D9A4F-418D-B299-9239-A1F463774EF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4954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407B7-2B22-6A15-8C2B-704BDFA851B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7D38A-EBC5-D70A-2422-F1DBD2A6232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C29B9B6-45C0-20CB-AAE0-F6399082342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C8814C9-9B08-E45F-8437-ED1D327A26A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40A1992-6293-3A71-97F5-88494680708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D5B1E2B1-16C5-0FFC-C78B-023C5255C64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B117837-0C63-C765-0DCC-BB6E0EED875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24423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010CF-9484-9511-3387-CF34BD49B0E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1CAD-B184-CBCF-4F6D-83BD97238A9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1F37BEB-9CED-215F-5A0D-CC0BE094516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79F363C-D350-C0C9-329E-6576ADD46D4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C62924A-770E-91BB-46CE-CA3F974EA2B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642F071-B195-B928-2258-14461F21BCF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9C68DBC5-FF26-9EC0-C6CE-A9E63D023FF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77545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93FFE-EC1E-AB26-38A3-BABFA48A654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98784A-5A41-5A9C-EE93-7026845B868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87D0D76-40F3-57A2-BB0C-056644F0040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70FF8B9-3F2F-FD21-8201-13264C1E51D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9AD7080-5146-1221-7EDD-05B47352340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6AD90FA-1A5D-FFAF-440D-497C2A56A87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EBBC261-893F-D575-ACEE-9EB2557897C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30300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1923-3657-D685-29AF-74A249BC006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7F1987-5602-9A5F-F52F-76D6EABE6DF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95D4825-667C-EDE1-B549-9D8EA882BC8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FC39679-7687-BAF1-4D45-336BC5D6B2E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9C315FB-9D81-4711-7C4E-FEE8B0C1DB2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1FFF3F9-C121-74CE-6DD4-52936F396EB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8E649D3-B5E6-C520-3CFE-713D05F9C0C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8557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9D94-A52F-8AC7-8797-A5E99559B30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991548-0684-E4FE-D857-2EED46ED8D1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F2A8C50-863A-F10B-72E1-7887404B3C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77646E2-B3EA-5244-6586-6DBD0B563B0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7A0B824-D53E-49BD-B8DE-AAB5EDB8741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D6F647C2-C87E-73B7-B978-962661B5C86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ECAEC55-D923-9D80-3111-4E4DD18EBAF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9168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7C37E-1970-5A1E-AB8B-881882D9F6C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7C1219-0471-F6E9-1CD7-7FCA7921735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743B488-6A70-CA9C-6330-762D1B8F8D1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4CC4DB6-810D-D5AB-DDE5-90166F4A39B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DD3FBF6-8D18-5898-A006-40316B22DAF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638628C-3555-BBD0-FCD1-A3B41C31365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D5751B1-8514-2D36-798D-C9F3B545616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12089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D4C8-DC8F-F7DB-388C-FB543D74866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5C065B-54AB-E416-9C96-03101E13821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B2D83AF-90E7-30BE-4869-278EF13D38E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9B595AD-00AC-9200-6114-F47FAD5D9C3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2F4498F-7E20-2E20-0305-1AA8DB32390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200ECD8C-AB86-BDF2-6CC9-CB5BB5145C3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F243E5A-FC05-A1FB-1A4F-1E4A38CD81E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33424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F0CA-CC32-7F24-4E6B-E9EF238F5A2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EE633C-C3FB-FF39-2A2D-5E7EB063F62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CF3E4BE-D001-AB93-74C1-461628252C7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274A8D1-0D3D-4E67-C759-BCC17B30031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0838791-08D7-8C29-8093-A44E3D4AA1A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Motion leads to phase errors in the data which leads to </a:t>
            </a:r>
            <a:r>
              <a:rPr lang="en-US" dirty="0" err="1"/>
              <a:t>misregistrationin</a:t>
            </a:r>
            <a:r>
              <a:rPr lang="en-US" dirty="0"/>
              <a:t> the phase encode (y) direction</a:t>
            </a:r>
          </a:p>
          <a:p>
            <a:r>
              <a:rPr lang="en-US" dirty="0"/>
              <a:t>• periodic motion leads to ghosting (shifted images that can</a:t>
            </a:r>
          </a:p>
          <a:p>
            <a:r>
              <a:rPr lang="en-US" dirty="0"/>
              <a:t>constructively or destructively interfere with the primary image)</a:t>
            </a:r>
          </a:p>
          <a:p>
            <a:r>
              <a:rPr lang="en-US" dirty="0"/>
              <a:t>• correct for motion induced phase errors</a:t>
            </a:r>
          </a:p>
          <a:p>
            <a:r>
              <a:rPr lang="en-US" dirty="0"/>
              <a:t>• fast imaging to freeze motion</a:t>
            </a:r>
          </a:p>
          <a:p>
            <a:r>
              <a:rPr lang="en-US" dirty="0"/>
              <a:t>• follow motion</a:t>
            </a:r>
          </a:p>
          <a:p>
            <a:endParaRPr lang="en-US" dirty="0"/>
          </a:p>
        </p:txBody>
      </p:sp>
      <p:sp>
        <p:nvSpPr>
          <p:cNvPr id="6" name="Footer Placeholder 5">
            <a:extLst>
              <a:ext uri="{FF2B5EF4-FFF2-40B4-BE49-F238E27FC236}">
                <a16:creationId xmlns:a16="http://schemas.microsoft.com/office/drawing/2014/main" id="{03B092DC-1C2A-B6E2-30EA-E56D14B0186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D577C94-1A20-7E6A-7512-41C8CDDF4EE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90642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B0218-1D52-1907-27F9-F375B8A36D5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9F0937-237F-CC93-D212-E07588E1B06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F343A9C-4EF8-3DE6-7423-497A0EBD09A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D448166-68F5-6BD1-4415-1B1DA849CA2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FE3D094-DFFB-E041-5D65-3575BF74D47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D2F768C7-E21C-B0DE-EABD-A182A78BA89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F2859BD-EAC3-57E3-2D71-4E1DFD7F7A2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63945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5CC1A-2980-CD2A-167A-58DA1972DAE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9CBFAD-FAB1-BC7B-C19E-8BCB7A9532C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0A5FDDF-F085-1506-1703-C88BE99F00C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5BF1D9A-8BD9-A661-E422-30A10078F10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54BD752-8E37-6088-975A-25169AC9CD9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81C9539C-BEEB-1993-0C47-8ACCD4AA4DF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572D005-A871-9364-714D-A03A14FC369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99397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C2D8-BEC0-609A-2D74-776E2D8C8FB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22B1-C3CA-73C8-0BC6-5984A94AF67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3217EE4-22BD-98F9-CC7F-85D3D9C43F1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4982658-1A6D-560E-CDB5-EC46C0F392D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83556BE-D4FC-866D-F553-E7C696A847B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53AB82F4-FC1C-A4C2-FFB5-289B6DF2895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8A8D6ED-F5F2-1131-61FE-5C2FC7BCDA5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57422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7B37-7950-1000-D993-1D77568EE8C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0E14C4-6DD5-4345-DE7C-2C478337AF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AB6F839-00BC-07BC-C62B-377E81C9B64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254F869-FAA5-DCE2-E27B-E13843618FB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F37C0FC-67CC-339D-A252-D5BB49871E1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953B582C-5F77-CD20-6836-68FDF485063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8D4A571-69A9-A287-957D-C521DAC203D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90490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9DEA-7801-6AFC-790A-F56E517C641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0D7B2A-EB15-3B0F-FE35-5654350CEA5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05E3655-AC2F-61E2-472C-FA55B654CAD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2862637-6A9D-7055-A04C-244D9BD39E1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FB906CE-032A-375A-19C9-BB6A26C401F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Oxygen atoms in water molecules attract electron clouds and reduce electron clouds around hydrogen atoms while no significant such effect occurs in hydrogen atom of fat. The lesser the electron cloud, the higher the effect of static magnetic field, so higher the precession frequency</a:t>
            </a:r>
          </a:p>
          <a:p>
            <a:endParaRPr lang="en-US" dirty="0"/>
          </a:p>
        </p:txBody>
      </p:sp>
      <p:sp>
        <p:nvSpPr>
          <p:cNvPr id="6" name="Footer Placeholder 5">
            <a:extLst>
              <a:ext uri="{FF2B5EF4-FFF2-40B4-BE49-F238E27FC236}">
                <a16:creationId xmlns:a16="http://schemas.microsoft.com/office/drawing/2014/main" id="{A89F0340-DBE3-FA2A-88D9-33D82B679DE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194DBF6-1DE2-BB8E-302D-53633A85523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3982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EE03C-C367-F581-0E4B-24DD15891F6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769FA5-B21B-D1EF-24FA-246AC30CCEA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9C0901E-47C0-1F5D-652A-D9421F0A190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14B0AD4-916D-70CF-23E0-B954BA3FCAA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58F91F5-387C-4925-1F7F-3DCA3C41EFF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C40C5FCF-A8D1-F19D-CD98-AA1E5052649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7B23F59-D011-9A90-16ED-D77808154E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00563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2E2FB-FEC0-C58A-6330-A21E9708D2B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A7F3A2-9F35-4D11-977D-39BCB9F028D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C64C453-2AB7-740A-F8A0-A67CE1EB142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6D5DEDA-F49E-568A-E947-B3C44EA29C6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0B76B02-15CB-6C8B-21B2-DEEADEB98FC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AF8F6E17-9D20-2A1D-BC66-C6013E7270B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2479056-FD80-135B-115A-D4FB7252228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58745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EE9CB-E0A9-97DD-7C96-5D2929D2526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3C240B-834B-17E4-4BFA-8EF564FB10E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EF3A329-679B-6301-F78B-321333D920F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12CB1A2-694C-C005-9940-45B3E2C3937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A394B7A-D3B7-6FFC-AC96-925FC752C56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9F884150-16C3-FAD1-FEDA-034AD6591B8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6F193F8-38E5-177F-EDB6-0973B46C293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837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1436-2D83-0629-F408-8CFEAAE607E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7D051B-547A-5A3F-96AC-67BA06FECA6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F5EB48F-A143-F445-BB5D-F15C44912B6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872426D-93E8-0634-64D6-932649B2EE2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B800247-B02C-23B7-55E9-D3606EC81A2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Hydrogen is abundant in the human body (mainly in water).Protons have a magnetic moment (spin).In a magnetic field, they align parallel or anti-parallel</a:t>
            </a:r>
          </a:p>
          <a:p>
            <a:r>
              <a:rPr lang="en-US" dirty="0"/>
              <a:t>Net magnetization vector (NMV) forms along B0. The basis of MRI signal depends on these properties</a:t>
            </a:r>
          </a:p>
          <a:p>
            <a:endParaRPr lang="en-US" dirty="0"/>
          </a:p>
          <a:p>
            <a:endParaRPr lang="en-US" dirty="0"/>
          </a:p>
        </p:txBody>
      </p:sp>
      <p:sp>
        <p:nvSpPr>
          <p:cNvPr id="6" name="Footer Placeholder 5">
            <a:extLst>
              <a:ext uri="{FF2B5EF4-FFF2-40B4-BE49-F238E27FC236}">
                <a16:creationId xmlns:a16="http://schemas.microsoft.com/office/drawing/2014/main" id="{3F44E8E5-0853-FA06-88B6-6E80AFBD091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3877C14-B9AE-A6A7-DDCF-0A2715A1DA3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99673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F821B-5647-132E-FEA2-71ECF4E2B00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697AF8-3C3D-E7B6-8C00-D841709458A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E621443-848E-96A9-994D-D2126D91E8E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5FFEBEF-DE62-A68B-751A-A62404041C6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9E7D3B7-AD57-8285-8FC1-2D40E72C7CA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Protons </a:t>
            </a:r>
            <a:r>
              <a:rPr lang="en-US" dirty="0" err="1"/>
              <a:t>precess</a:t>
            </a:r>
            <a:r>
              <a:rPr lang="en-US" dirty="0"/>
              <a:t> around B0 at the Larmor frequency. Frequency depends on field strength and gyromagnetic ratio. Formula: f = γB0 (where γ is gyromagnetic ratio). Higher field strength = higher Larmor frequency. Precession allows controlled RF pulse interaction. Protons </a:t>
            </a:r>
            <a:r>
              <a:rPr lang="en-US" dirty="0" err="1"/>
              <a:t>precess</a:t>
            </a:r>
            <a:r>
              <a:rPr lang="en-US" dirty="0"/>
              <a:t> around B0 at the Larmor frequency</a:t>
            </a:r>
          </a:p>
          <a:p>
            <a:r>
              <a:rPr lang="en-US" dirty="0"/>
              <a:t>Frequency depends on field strength and gyromagnetic ratio. Formula: f = γB0 (where γ is gyromagnetic ratio). Higher field strength = higher Larmor frequency</a:t>
            </a:r>
          </a:p>
          <a:p>
            <a:r>
              <a:rPr lang="en-US" dirty="0"/>
              <a:t>Precession allows controlled RF pulse interaction</a:t>
            </a:r>
          </a:p>
          <a:p>
            <a:endParaRPr lang="en-US" dirty="0"/>
          </a:p>
          <a:p>
            <a:endParaRPr lang="en-US" dirty="0"/>
          </a:p>
          <a:p>
            <a:endParaRPr lang="en-US" dirty="0"/>
          </a:p>
        </p:txBody>
      </p:sp>
      <p:sp>
        <p:nvSpPr>
          <p:cNvPr id="6" name="Footer Placeholder 5">
            <a:extLst>
              <a:ext uri="{FF2B5EF4-FFF2-40B4-BE49-F238E27FC236}">
                <a16:creationId xmlns:a16="http://schemas.microsoft.com/office/drawing/2014/main" id="{7FF7563B-E53C-245A-9A3D-B97882A7519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B2428AE-1DBB-66CB-BB05-EE645D50A9D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6437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B177B-913D-C3B7-95E4-2B95D33EBC2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53ED69-9877-5E67-2018-3257C6F8B04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75B3E3F-41E5-522C-FAD2-E7E697A156D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5F5CD79-8A76-E264-1330-FF75ECDF4B2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7530D14-378C-F0A2-1AD1-9345A544DB0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Transverse Magnetization is required to generate signal</a:t>
            </a:r>
          </a:p>
          <a:p>
            <a:endParaRPr lang="en-US" dirty="0"/>
          </a:p>
        </p:txBody>
      </p:sp>
      <p:sp>
        <p:nvSpPr>
          <p:cNvPr id="6" name="Footer Placeholder 5">
            <a:extLst>
              <a:ext uri="{FF2B5EF4-FFF2-40B4-BE49-F238E27FC236}">
                <a16:creationId xmlns:a16="http://schemas.microsoft.com/office/drawing/2014/main" id="{76A8718D-4467-43C0-05DB-4178DF6EDA3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9DF15F68-9E2E-FAA1-3E49-A82E30EF618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819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24A7-229E-898C-8A2F-FD790E60FF1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83130B-7F45-DFDA-6383-29B4575FFAC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F3DDD30-29B9-56AC-01DE-0FFD08C716F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8FB7AB8-69C3-C4BD-8DE4-8200DDF0792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FAFC9E4-1C14-D2A2-08CA-7E2F47E37AE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very effective way to transfer energy</a:t>
            </a:r>
          </a:p>
        </p:txBody>
      </p:sp>
      <p:sp>
        <p:nvSpPr>
          <p:cNvPr id="6" name="Footer Placeholder 5">
            <a:extLst>
              <a:ext uri="{FF2B5EF4-FFF2-40B4-BE49-F238E27FC236}">
                <a16:creationId xmlns:a16="http://schemas.microsoft.com/office/drawing/2014/main" id="{7E7F3131-4EB9-1EDD-E412-FCB3A525F7B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FECBA49-2857-0A86-5BB9-48F1F36C912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8345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8.png"/><Relationship Id="rId5" Type="http://schemas.openxmlformats.org/officeDocument/2006/relationships/image" Target="../media/image3.jpe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39.png"/><Relationship Id="rId4" Type="http://schemas.openxmlformats.org/officeDocument/2006/relationships/image" Target="../media/image2.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7.png"/><Relationship Id="rId5" Type="http://schemas.openxmlformats.org/officeDocument/2006/relationships/image" Target="../media/image3.jpe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59.png"/><Relationship Id="rId4" Type="http://schemas.openxmlformats.org/officeDocument/2006/relationships/image" Target="../media/image2.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64.png"/><Relationship Id="rId4" Type="http://schemas.openxmlformats.org/officeDocument/2006/relationships/image" Target="../media/image2.png"/><Relationship Id="rId9" Type="http://schemas.openxmlformats.org/officeDocument/2006/relationships/image" Target="../media/image63.png"/></Relationships>
</file>

<file path=ppt/slides/_rels/slide4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69.png"/></Relationships>
</file>

<file path=ppt/slides/_rels/slide4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jpe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3.png"/></Relationships>
</file>

<file path=ppt/slides/_rels/slide53.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4.png"/></Relationships>
</file>

<file path=ppt/slides/_rels/slide54.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5.png"/></Relationships>
</file>

<file path=ppt/slides/_rels/slide55.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6.png"/></Relationships>
</file>

<file path=ppt/slides/_rels/slide5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8.png"/><Relationship Id="rId4" Type="http://schemas.openxmlformats.org/officeDocument/2006/relationships/image" Target="../media/image2.png"/><Relationship Id="rId9"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0.png"/><Relationship Id="rId4" Type="http://schemas.openxmlformats.org/officeDocument/2006/relationships/image" Target="../media/image2.png"/><Relationship Id="rId9" Type="http://schemas.openxmlformats.org/officeDocument/2006/relationships/image" Target="../media/image79.png"/></Relationships>
</file>

<file path=ppt/slides/_rels/slide5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2.png"/><Relationship Id="rId4" Type="http://schemas.openxmlformats.org/officeDocument/2006/relationships/image" Target="../media/image2.png"/><Relationship Id="rId9"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3.jpe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jpe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event.fourwaves.com/spark" TargetMode="Externa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image" Target="../media/image3.jpe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26350" y="405482"/>
            <a:ext cx="6075843" cy="1246436"/>
            <a:chOff x="0" y="0"/>
            <a:chExt cx="8101125" cy="1661915"/>
          </a:xfrm>
        </p:grpSpPr>
        <p:sp>
          <p:nvSpPr>
            <p:cNvPr id="3" name="Freeform 3"/>
            <p:cNvSpPr/>
            <p:nvPr/>
          </p:nvSpPr>
          <p:spPr>
            <a:xfrm>
              <a:off x="1690148" y="52006"/>
              <a:ext cx="2514561" cy="1413183"/>
            </a:xfrm>
            <a:custGeom>
              <a:avLst/>
              <a:gdLst/>
              <a:ahLst/>
              <a:cxnLst/>
              <a:rect l="l" t="t" r="r" b="b"/>
              <a:pathLst>
                <a:path w="2514561" h="1413183">
                  <a:moveTo>
                    <a:pt x="0" y="0"/>
                  </a:moveTo>
                  <a:lnTo>
                    <a:pt x="2514562" y="0"/>
                  </a:lnTo>
                  <a:lnTo>
                    <a:pt x="2514562" y="1413184"/>
                  </a:lnTo>
                  <a:lnTo>
                    <a:pt x="0" y="1413184"/>
                  </a:lnTo>
                  <a:lnTo>
                    <a:pt x="0" y="0"/>
                  </a:lnTo>
                  <a:close/>
                </a:path>
              </a:pathLst>
            </a:custGeom>
            <a:blipFill>
              <a:blip r:embed="rId3"/>
              <a:stretch>
                <a:fillRect/>
              </a:stretch>
            </a:blipFill>
          </p:spPr>
          <p:txBody>
            <a:bodyPr/>
            <a:lstStyle/>
            <a:p>
              <a:endParaRPr lang="en-CA"/>
            </a:p>
          </p:txBody>
        </p:sp>
        <p:sp>
          <p:nvSpPr>
            <p:cNvPr id="4" name="Freeform 4"/>
            <p:cNvSpPr/>
            <p:nvPr/>
          </p:nvSpPr>
          <p:spPr>
            <a:xfrm>
              <a:off x="0" y="52006"/>
              <a:ext cx="1467833" cy="1606308"/>
            </a:xfrm>
            <a:custGeom>
              <a:avLst/>
              <a:gdLst/>
              <a:ahLst/>
              <a:cxnLst/>
              <a:rect l="l" t="t" r="r" b="b"/>
              <a:pathLst>
                <a:path w="1467833" h="1606308">
                  <a:moveTo>
                    <a:pt x="0" y="0"/>
                  </a:moveTo>
                  <a:lnTo>
                    <a:pt x="1467833" y="0"/>
                  </a:lnTo>
                  <a:lnTo>
                    <a:pt x="1467833" y="1606308"/>
                  </a:lnTo>
                  <a:lnTo>
                    <a:pt x="0" y="1606308"/>
                  </a:lnTo>
                  <a:lnTo>
                    <a:pt x="0" y="0"/>
                  </a:lnTo>
                  <a:close/>
                </a:path>
              </a:pathLst>
            </a:custGeom>
            <a:blipFill>
              <a:blip r:embed="rId4"/>
              <a:stretch>
                <a:fillRect/>
              </a:stretch>
            </a:blipFill>
          </p:spPr>
          <p:txBody>
            <a:bodyPr/>
            <a:lstStyle/>
            <a:p>
              <a:endParaRPr lang="en-CA"/>
            </a:p>
          </p:txBody>
        </p:sp>
        <p:sp>
          <p:nvSpPr>
            <p:cNvPr id="5" name="Freeform 5"/>
            <p:cNvSpPr/>
            <p:nvPr/>
          </p:nvSpPr>
          <p:spPr>
            <a:xfrm>
              <a:off x="4204710" y="3601"/>
              <a:ext cx="2389497" cy="1558151"/>
            </a:xfrm>
            <a:custGeom>
              <a:avLst/>
              <a:gdLst/>
              <a:ahLst/>
              <a:cxnLst/>
              <a:rect l="l" t="t" r="r" b="b"/>
              <a:pathLst>
                <a:path w="2389497" h="1558151">
                  <a:moveTo>
                    <a:pt x="0" y="0"/>
                  </a:moveTo>
                  <a:lnTo>
                    <a:pt x="2389497" y="0"/>
                  </a:lnTo>
                  <a:lnTo>
                    <a:pt x="2389497" y="1558151"/>
                  </a:lnTo>
                  <a:lnTo>
                    <a:pt x="0" y="1558151"/>
                  </a:lnTo>
                  <a:lnTo>
                    <a:pt x="0" y="0"/>
                  </a:lnTo>
                  <a:close/>
                </a:path>
              </a:pathLst>
            </a:custGeom>
            <a:blipFill>
              <a:blip r:embed="rId5"/>
              <a:stretch>
                <a:fillRect/>
              </a:stretch>
            </a:blipFill>
          </p:spPr>
          <p:txBody>
            <a:bodyPr/>
            <a:lstStyle/>
            <a:p>
              <a:endParaRPr lang="en-CA"/>
            </a:p>
          </p:txBody>
        </p:sp>
        <p:sp>
          <p:nvSpPr>
            <p:cNvPr id="6" name="Freeform 6"/>
            <p:cNvSpPr/>
            <p:nvPr/>
          </p:nvSpPr>
          <p:spPr>
            <a:xfrm>
              <a:off x="6733205" y="0"/>
              <a:ext cx="1367920" cy="1661915"/>
            </a:xfrm>
            <a:custGeom>
              <a:avLst/>
              <a:gdLst/>
              <a:ahLst/>
              <a:cxnLst/>
              <a:rect l="l" t="t" r="r" b="b"/>
              <a:pathLst>
                <a:path w="1367920" h="1661915">
                  <a:moveTo>
                    <a:pt x="0" y="0"/>
                  </a:moveTo>
                  <a:lnTo>
                    <a:pt x="1367920" y="0"/>
                  </a:lnTo>
                  <a:lnTo>
                    <a:pt x="1367920" y="1661915"/>
                  </a:lnTo>
                  <a:lnTo>
                    <a:pt x="0" y="1661915"/>
                  </a:lnTo>
                  <a:lnTo>
                    <a:pt x="0" y="0"/>
                  </a:lnTo>
                  <a:close/>
                </a:path>
              </a:pathLst>
            </a:custGeom>
            <a:blipFill>
              <a:blip r:embed="rId6"/>
              <a:stretch>
                <a:fillRect l="-52053" t="-19543" r="-50227" b="-46953"/>
              </a:stretch>
            </a:blipFill>
          </p:spPr>
          <p:txBody>
            <a:bodyPr/>
            <a:lstStyle/>
            <a:p>
              <a:endParaRPr lang="en-CA"/>
            </a:p>
          </p:txBody>
        </p:sp>
      </p:grpSp>
      <p:grpSp>
        <p:nvGrpSpPr>
          <p:cNvPr id="7" name="Group 7"/>
          <p:cNvGrpSpPr/>
          <p:nvPr/>
        </p:nvGrpSpPr>
        <p:grpSpPr>
          <a:xfrm rot="-10800000">
            <a:off x="0" y="2124429"/>
            <a:ext cx="18288000" cy="8319130"/>
            <a:chOff x="0" y="0"/>
            <a:chExt cx="4816593" cy="2191047"/>
          </a:xfrm>
          <a:solidFill>
            <a:schemeClr val="tx1"/>
          </a:solidFill>
        </p:grpSpPr>
        <p:sp>
          <p:nvSpPr>
            <p:cNvPr id="8" name="Freeform 8"/>
            <p:cNvSpPr/>
            <p:nvPr/>
          </p:nvSpPr>
          <p:spPr>
            <a:xfrm>
              <a:off x="0" y="0"/>
              <a:ext cx="4816592" cy="2191046"/>
            </a:xfrm>
            <a:custGeom>
              <a:avLst/>
              <a:gdLst/>
              <a:ahLst/>
              <a:cxnLst/>
              <a:rect l="l" t="t" r="r" b="b"/>
              <a:pathLst>
                <a:path w="4816592" h="2191046">
                  <a:moveTo>
                    <a:pt x="0" y="0"/>
                  </a:moveTo>
                  <a:lnTo>
                    <a:pt x="4816592" y="0"/>
                  </a:lnTo>
                  <a:lnTo>
                    <a:pt x="4816592" y="2191046"/>
                  </a:lnTo>
                  <a:lnTo>
                    <a:pt x="0" y="2191046"/>
                  </a:lnTo>
                  <a:close/>
                </a:path>
              </a:pathLst>
            </a:custGeom>
            <a:grpFill/>
          </p:spPr>
          <p:txBody>
            <a:bodyPr/>
            <a:lstStyle/>
            <a:p>
              <a:endParaRPr lang="en-CA"/>
            </a:p>
          </p:txBody>
        </p:sp>
        <p:sp>
          <p:nvSpPr>
            <p:cNvPr id="9" name="TextBox 9"/>
            <p:cNvSpPr txBox="1"/>
            <p:nvPr/>
          </p:nvSpPr>
          <p:spPr>
            <a:xfrm>
              <a:off x="0" y="9525"/>
              <a:ext cx="4816593" cy="2181522"/>
            </a:xfrm>
            <a:prstGeom prst="rect">
              <a:avLst/>
            </a:prstGeom>
            <a:grpFill/>
          </p:spPr>
          <p:txBody>
            <a:bodyPr lIns="50800" tIns="50800" rIns="50800" bIns="50800" rtlCol="0" anchor="ctr"/>
            <a:lstStyle/>
            <a:p>
              <a:pPr algn="ctr">
                <a:lnSpc>
                  <a:spcPts val="2999"/>
                </a:lnSpc>
              </a:pPr>
              <a:endParaRPr/>
            </a:p>
          </p:txBody>
        </p:sp>
      </p:grpSp>
      <p:sp>
        <p:nvSpPr>
          <p:cNvPr id="10" name="Freeform 10"/>
          <p:cNvSpPr/>
          <p:nvPr/>
        </p:nvSpPr>
        <p:spPr>
          <a:xfrm>
            <a:off x="12427923" y="3176465"/>
            <a:ext cx="5672423" cy="5929435"/>
          </a:xfrm>
          <a:custGeom>
            <a:avLst/>
            <a:gdLst/>
            <a:ahLst/>
            <a:cxnLst/>
            <a:rect l="l" t="t" r="r" b="b"/>
            <a:pathLst>
              <a:path w="6171931" h="6214465">
                <a:moveTo>
                  <a:pt x="0" y="0"/>
                </a:moveTo>
                <a:lnTo>
                  <a:pt x="6171931" y="0"/>
                </a:lnTo>
                <a:lnTo>
                  <a:pt x="6171931" y="6214464"/>
                </a:lnTo>
                <a:lnTo>
                  <a:pt x="0" y="6214464"/>
                </a:lnTo>
                <a:lnTo>
                  <a:pt x="0" y="0"/>
                </a:lnTo>
                <a:close/>
              </a:path>
            </a:pathLst>
          </a:custGeom>
          <a:blipFill>
            <a:blip r:embed="rId7"/>
            <a:stretch>
              <a:fillRect l="-122108"/>
            </a:stretch>
          </a:blipFill>
        </p:spPr>
        <p:txBody>
          <a:bodyPr/>
          <a:lstStyle/>
          <a:p>
            <a:endParaRPr lang="en-CA"/>
          </a:p>
        </p:txBody>
      </p:sp>
      <p:sp>
        <p:nvSpPr>
          <p:cNvPr id="11" name="Freeform 11"/>
          <p:cNvSpPr/>
          <p:nvPr/>
        </p:nvSpPr>
        <p:spPr>
          <a:xfrm>
            <a:off x="382353" y="220241"/>
            <a:ext cx="1292693" cy="1737735"/>
          </a:xfrm>
          <a:custGeom>
            <a:avLst/>
            <a:gdLst/>
            <a:ahLst/>
            <a:cxnLst/>
            <a:rect l="l" t="t" r="r" b="b"/>
            <a:pathLst>
              <a:path w="1292693" h="1737735">
                <a:moveTo>
                  <a:pt x="0" y="0"/>
                </a:moveTo>
                <a:lnTo>
                  <a:pt x="1292694" y="0"/>
                </a:lnTo>
                <a:lnTo>
                  <a:pt x="1292694" y="1737735"/>
                </a:lnTo>
                <a:lnTo>
                  <a:pt x="0" y="1737735"/>
                </a:lnTo>
                <a:lnTo>
                  <a:pt x="0" y="0"/>
                </a:lnTo>
                <a:close/>
              </a:path>
            </a:pathLst>
          </a:custGeom>
          <a:blipFill>
            <a:blip r:embed="rId8"/>
            <a:stretch>
              <a:fillRect/>
            </a:stretch>
          </a:blipFill>
        </p:spPr>
        <p:txBody>
          <a:bodyPr/>
          <a:lstStyle/>
          <a:p>
            <a:endParaRPr lang="en-CA"/>
          </a:p>
        </p:txBody>
      </p:sp>
      <p:sp>
        <p:nvSpPr>
          <p:cNvPr id="12" name="TextBox 12"/>
          <p:cNvSpPr txBox="1"/>
          <p:nvPr/>
        </p:nvSpPr>
        <p:spPr>
          <a:xfrm>
            <a:off x="2219997" y="280557"/>
            <a:ext cx="8212937" cy="1236515"/>
          </a:xfrm>
          <a:prstGeom prst="rect">
            <a:avLst/>
          </a:prstGeom>
        </p:spPr>
        <p:txBody>
          <a:bodyPr lIns="0" tIns="0" rIns="0" bIns="0" rtlCol="0" anchor="t">
            <a:spAutoFit/>
          </a:bodyPr>
          <a:lstStyle/>
          <a:p>
            <a:pPr algn="l">
              <a:lnSpc>
                <a:spcPts val="10070"/>
              </a:lnSpc>
              <a:spcBef>
                <a:spcPct val="0"/>
              </a:spcBef>
            </a:pPr>
            <a:r>
              <a:rPr lang="en-US" sz="7193">
                <a:solidFill>
                  <a:srgbClr val="EE8600"/>
                </a:solidFill>
                <a:latin typeface="Anton"/>
                <a:ea typeface="Anton"/>
                <a:cs typeface="Anton"/>
                <a:sym typeface="Anton"/>
              </a:rPr>
              <a:t>2025 SPARK ACADEMY</a:t>
            </a:r>
          </a:p>
        </p:txBody>
      </p:sp>
      <p:sp>
        <p:nvSpPr>
          <p:cNvPr id="13" name="TextBox 13"/>
          <p:cNvSpPr txBox="1"/>
          <p:nvPr/>
        </p:nvSpPr>
        <p:spPr>
          <a:xfrm>
            <a:off x="2219997" y="1312949"/>
            <a:ext cx="6212952" cy="479935"/>
          </a:xfrm>
          <a:prstGeom prst="rect">
            <a:avLst/>
          </a:prstGeom>
        </p:spPr>
        <p:txBody>
          <a:bodyPr lIns="0" tIns="0" rIns="0" bIns="0" rtlCol="0" anchor="t">
            <a:spAutoFit/>
          </a:bodyPr>
          <a:lstStyle/>
          <a:p>
            <a:pPr algn="ctr">
              <a:lnSpc>
                <a:spcPts val="3996"/>
              </a:lnSpc>
              <a:spcBef>
                <a:spcPct val="0"/>
              </a:spcBef>
            </a:pPr>
            <a:r>
              <a:rPr lang="en-US" sz="2854" b="1">
                <a:solidFill>
                  <a:srgbClr val="000000"/>
                </a:solidFill>
                <a:latin typeface="Antonio Bold"/>
                <a:ea typeface="Antonio Bold"/>
                <a:cs typeface="Antonio Bold"/>
                <a:sym typeface="Antonio Bold"/>
              </a:rPr>
              <a:t>TRAIN FOR CHANGE, FROM SCIENCE TO PRACTICE</a:t>
            </a:r>
          </a:p>
        </p:txBody>
      </p:sp>
      <p:sp>
        <p:nvSpPr>
          <p:cNvPr id="14" name="TextBox 14"/>
          <p:cNvSpPr txBox="1"/>
          <p:nvPr/>
        </p:nvSpPr>
        <p:spPr>
          <a:xfrm>
            <a:off x="773117" y="2247900"/>
            <a:ext cx="11654806" cy="2710753"/>
          </a:xfrm>
          <a:prstGeom prst="rect">
            <a:avLst/>
          </a:prstGeom>
        </p:spPr>
        <p:txBody>
          <a:bodyPr lIns="0" tIns="0" rIns="0" bIns="0" rtlCol="0" anchor="t">
            <a:spAutoFit/>
          </a:bodyPr>
          <a:lstStyle/>
          <a:p>
            <a:pPr algn="l">
              <a:lnSpc>
                <a:spcPts val="5401"/>
              </a:lnSpc>
            </a:pPr>
            <a:r>
              <a:rPr lang="en-US" sz="3600" spc="303" dirty="0">
                <a:solidFill>
                  <a:srgbClr val="FFFFFF"/>
                </a:solidFill>
                <a:latin typeface="Norwester"/>
                <a:ea typeface="Norwester"/>
                <a:cs typeface="Norwester"/>
                <a:sym typeface="Norwester"/>
              </a:rPr>
              <a:t>THE SPRINT AI TRAINING FOR AFRICAN MEDICAL</a:t>
            </a:r>
          </a:p>
          <a:p>
            <a:pPr algn="l">
              <a:lnSpc>
                <a:spcPts val="5531"/>
              </a:lnSpc>
            </a:pPr>
            <a:r>
              <a:rPr lang="en-US" sz="3600" spc="310" dirty="0">
                <a:solidFill>
                  <a:srgbClr val="FFFFFF"/>
                </a:solidFill>
                <a:latin typeface="Norwester"/>
                <a:ea typeface="Norwester"/>
                <a:cs typeface="Norwester"/>
                <a:sym typeface="Norwester"/>
              </a:rPr>
              <a:t>Imaging Knowledge Translation (SPARK) </a:t>
            </a:r>
          </a:p>
          <a:p>
            <a:pPr algn="l">
              <a:lnSpc>
                <a:spcPts val="5401"/>
              </a:lnSpc>
            </a:pPr>
            <a:r>
              <a:rPr lang="en-US" sz="3600" spc="303" dirty="0">
                <a:solidFill>
                  <a:srgbClr val="FFFFFF"/>
                </a:solidFill>
                <a:latin typeface="Norwester"/>
                <a:ea typeface="Norwester"/>
                <a:cs typeface="Norwester"/>
                <a:sym typeface="Norwester"/>
              </a:rPr>
              <a:t>Academy </a:t>
            </a:r>
          </a:p>
          <a:p>
            <a:pPr algn="l">
              <a:lnSpc>
                <a:spcPts val="5141"/>
              </a:lnSpc>
            </a:pPr>
            <a:r>
              <a:rPr lang="en-US" sz="3600" spc="288" dirty="0">
                <a:solidFill>
                  <a:srgbClr val="EE8600"/>
                </a:solidFill>
                <a:latin typeface="Norwester"/>
                <a:ea typeface="Norwester"/>
                <a:cs typeface="Norwester"/>
                <a:sym typeface="Norwester"/>
              </a:rPr>
              <a:t>IN DEEP LEARNING &amp; MEDICAL IMAGING</a:t>
            </a:r>
          </a:p>
        </p:txBody>
      </p:sp>
      <p:sp>
        <p:nvSpPr>
          <p:cNvPr id="15" name="TextBox 15"/>
          <p:cNvSpPr txBox="1"/>
          <p:nvPr/>
        </p:nvSpPr>
        <p:spPr>
          <a:xfrm>
            <a:off x="773117" y="5295900"/>
            <a:ext cx="11654806" cy="4780924"/>
          </a:xfrm>
          <a:prstGeom prst="rect">
            <a:avLst/>
          </a:prstGeom>
        </p:spPr>
        <p:txBody>
          <a:bodyPr lIns="0" tIns="0" rIns="0" bIns="0" rtlCol="0" anchor="t">
            <a:spAutoFit/>
          </a:bodyPr>
          <a:lstStyle/>
          <a:p>
            <a:pPr>
              <a:lnSpc>
                <a:spcPts val="5401"/>
              </a:lnSpc>
            </a:pPr>
            <a:r>
              <a:rPr lang="en-US" sz="4154" spc="303" dirty="0">
                <a:solidFill>
                  <a:srgbClr val="FFFFFF"/>
                </a:solidFill>
                <a:latin typeface="Norwester"/>
                <a:ea typeface="Norwester"/>
                <a:cs typeface="Norwester"/>
                <a:sym typeface="Norwester"/>
              </a:rPr>
              <a:t>Week 2: Introduction to Medical Imaging</a:t>
            </a:r>
          </a:p>
          <a:p>
            <a:pPr algn="ctr">
              <a:lnSpc>
                <a:spcPts val="5401"/>
              </a:lnSpc>
            </a:pPr>
            <a:r>
              <a:rPr lang="en-US" sz="2800" spc="303" dirty="0">
                <a:solidFill>
                  <a:srgbClr val="FFFFFF"/>
                </a:solidFill>
                <a:latin typeface="Norwester"/>
                <a:ea typeface="Norwester"/>
                <a:cs typeface="Norwester"/>
                <a:sym typeface="Norwester"/>
              </a:rPr>
              <a:t>DR UGUMBA KWIKIMA (MD, MMED, MSC-NEURORADIOLOGY)</a:t>
            </a:r>
          </a:p>
          <a:p>
            <a:pPr algn="ctr">
              <a:lnSpc>
                <a:spcPts val="5401"/>
              </a:lnSpc>
            </a:pPr>
            <a:r>
              <a:rPr lang="en-US" sz="2800" spc="303" dirty="0">
                <a:solidFill>
                  <a:srgbClr val="FFFFFF"/>
                </a:solidFill>
                <a:latin typeface="Norwester"/>
                <a:ea typeface="Norwester"/>
                <a:cs typeface="Norwester"/>
                <a:sym typeface="Norwester"/>
              </a:rPr>
              <a:t>SPECIALIST NEURORADIOLOGIST &amp; LECTURER</a:t>
            </a:r>
          </a:p>
          <a:p>
            <a:pPr algn="ctr">
              <a:lnSpc>
                <a:spcPts val="5401"/>
              </a:lnSpc>
            </a:pPr>
            <a:r>
              <a:rPr lang="en-US" sz="2800" spc="303" dirty="0">
                <a:solidFill>
                  <a:srgbClr val="FFFFFF"/>
                </a:solidFill>
                <a:latin typeface="Norwester"/>
                <a:ea typeface="Norwester"/>
                <a:cs typeface="Norwester"/>
                <a:sym typeface="Norwester"/>
              </a:rPr>
              <a:t>MOI &amp; MUHAS</a:t>
            </a:r>
          </a:p>
          <a:p>
            <a:pPr algn="ctr">
              <a:lnSpc>
                <a:spcPts val="5401"/>
              </a:lnSpc>
            </a:pPr>
            <a:r>
              <a:rPr lang="en-US" sz="2800" spc="303" dirty="0">
                <a:solidFill>
                  <a:srgbClr val="FFFFFF"/>
                </a:solidFill>
                <a:latin typeface="Norwester"/>
                <a:ea typeface="Norwester"/>
                <a:cs typeface="Norwester"/>
                <a:sym typeface="Norwester"/>
              </a:rPr>
              <a:t>DAR ES SALAAM, TANZANIA</a:t>
            </a:r>
          </a:p>
          <a:p>
            <a:pPr algn="ctr">
              <a:lnSpc>
                <a:spcPts val="5401"/>
              </a:lnSpc>
            </a:pPr>
            <a:endParaRPr lang="en-US" sz="4154" spc="303" dirty="0">
              <a:solidFill>
                <a:srgbClr val="FFFFFF"/>
              </a:solidFill>
              <a:latin typeface="Norwester"/>
              <a:ea typeface="Norwester"/>
              <a:cs typeface="Norwester"/>
              <a:sym typeface="Norwester"/>
            </a:endParaRPr>
          </a:p>
          <a:p>
            <a:pPr>
              <a:lnSpc>
                <a:spcPts val="5401"/>
              </a:lnSpc>
            </a:pPr>
            <a:r>
              <a:rPr lang="en-US" sz="3200" spc="303" dirty="0">
                <a:solidFill>
                  <a:srgbClr val="FFFFFF"/>
                </a:solidFill>
                <a:latin typeface="Norwester"/>
                <a:ea typeface="Norwester"/>
                <a:cs typeface="Norwester"/>
                <a:sym typeface="Norwester"/>
              </a:rPr>
              <a:t>1</a:t>
            </a:r>
            <a:r>
              <a:rPr lang="en-US" sz="3200" spc="303" baseline="30000" dirty="0">
                <a:solidFill>
                  <a:srgbClr val="FFFFFF"/>
                </a:solidFill>
                <a:latin typeface="Norwester"/>
                <a:ea typeface="Norwester"/>
                <a:cs typeface="Norwester"/>
                <a:sym typeface="Norwester"/>
              </a:rPr>
              <a:t>st</a:t>
            </a:r>
            <a:r>
              <a:rPr lang="en-US" sz="3200" spc="303" dirty="0">
                <a:solidFill>
                  <a:srgbClr val="FFFFFF"/>
                </a:solidFill>
                <a:latin typeface="Norwester"/>
                <a:ea typeface="Norwester"/>
                <a:cs typeface="Norwester"/>
                <a:sym typeface="Norwester"/>
              </a:rPr>
              <a:t>  March, 2025</a:t>
            </a:r>
          </a:p>
        </p:txBody>
      </p:sp>
      <p:pic>
        <p:nvPicPr>
          <p:cNvPr id="16" name="Picture 15">
            <a:extLst>
              <a:ext uri="{FF2B5EF4-FFF2-40B4-BE49-F238E27FC236}">
                <a16:creationId xmlns:a16="http://schemas.microsoft.com/office/drawing/2014/main" id="{D7CA4B1B-D82F-20B7-425D-A80FBC1E14D9}"/>
              </a:ext>
            </a:extLst>
          </p:cNvPr>
          <p:cNvPicPr>
            <a:picLocks noChangeAspect="1"/>
          </p:cNvPicPr>
          <p:nvPr/>
        </p:nvPicPr>
        <p:blipFill>
          <a:blip r:embed="rId9"/>
          <a:stretch>
            <a:fillRect/>
          </a:stretch>
        </p:blipFill>
        <p:spPr>
          <a:xfrm>
            <a:off x="5103334" y="8648044"/>
            <a:ext cx="1047500" cy="1587931"/>
          </a:xfrm>
          <a:prstGeom prst="rect">
            <a:avLst/>
          </a:prstGeom>
        </p:spPr>
      </p:pic>
      <p:pic>
        <p:nvPicPr>
          <p:cNvPr id="17" name="Picture 16">
            <a:extLst>
              <a:ext uri="{FF2B5EF4-FFF2-40B4-BE49-F238E27FC236}">
                <a16:creationId xmlns:a16="http://schemas.microsoft.com/office/drawing/2014/main" id="{01154BEC-B4B9-D8BF-DDFF-28B3936DC248}"/>
              </a:ext>
            </a:extLst>
          </p:cNvPr>
          <p:cNvPicPr>
            <a:picLocks noChangeAspect="1"/>
          </p:cNvPicPr>
          <p:nvPr/>
        </p:nvPicPr>
        <p:blipFill>
          <a:blip r:embed="rId10"/>
          <a:stretch>
            <a:fillRect/>
          </a:stretch>
        </p:blipFill>
        <p:spPr>
          <a:xfrm>
            <a:off x="6227243" y="8641910"/>
            <a:ext cx="1633081" cy="1600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26DD5-C056-5C9E-8AB2-94F4A36D357F}"/>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5224B026-2767-34E2-CC48-EF70F0ED7A92}"/>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A695C86-484F-F857-53ED-31262B781C8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38721E0-A703-17E9-044C-61154D73CF12}"/>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2CE8039-A300-7859-ECFD-B3B51A454616}"/>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91924781-9799-6302-8EB4-FF0202EC970C}"/>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77BAA866-081C-CC63-6A39-E61A85A7EC97}"/>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67CC0B0-E555-6E88-963D-8F257B6EFCB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26F24902-2A36-22E5-D965-C2EE5BADCEDE}"/>
              </a:ext>
            </a:extLst>
          </p:cNvPr>
          <p:cNvSpPr txBox="1"/>
          <p:nvPr/>
        </p:nvSpPr>
        <p:spPr>
          <a:xfrm>
            <a:off x="479299" y="1450181"/>
            <a:ext cx="9553600" cy="4847481"/>
          </a:xfrm>
          <a:prstGeom prst="rect">
            <a:avLst/>
          </a:prstGeom>
        </p:spPr>
        <p:txBody>
          <a:bodyPr wrap="square" lIns="0" tIns="0" rIns="0" bIns="0" rtlCol="0" anchor="t">
            <a:spAutoFit/>
          </a:body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Protons lose phase coherence in transverse plane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Caused by spin-spin interactions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Longer T2 = brighter signal on T2-weighted MRI</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Water has a long T2, appearing bright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for detecting pathology (e.g., edema, tumors)</a:t>
            </a:r>
          </a:p>
          <a:p>
            <a:endParaRPr lang="en-US" sz="3500" dirty="0">
              <a:latin typeface="Arial" panose="020B0604020202020204" pitchFamily="34" charset="0"/>
              <a:cs typeface="Arial" panose="020B0604020202020204" pitchFamily="34" charset="0"/>
            </a:endParaRPr>
          </a:p>
        </p:txBody>
      </p:sp>
      <p:pic>
        <p:nvPicPr>
          <p:cNvPr id="13" name="Content Placeholder 5">
            <a:extLst>
              <a:ext uri="{FF2B5EF4-FFF2-40B4-BE49-F238E27FC236}">
                <a16:creationId xmlns:a16="http://schemas.microsoft.com/office/drawing/2014/main" id="{DFFB623B-E44B-C50A-EA7E-2B958CAE995D}"/>
              </a:ext>
            </a:extLst>
          </p:cNvPr>
          <p:cNvPicPr>
            <a:picLocks noChangeAspect="1"/>
          </p:cNvPicPr>
          <p:nvPr/>
        </p:nvPicPr>
        <p:blipFill>
          <a:blip r:embed="rId9"/>
          <a:stretch>
            <a:fillRect/>
          </a:stretch>
        </p:blipFill>
        <p:spPr>
          <a:xfrm>
            <a:off x="10181009" y="1107891"/>
            <a:ext cx="6499005" cy="7500704"/>
          </a:xfrm>
          <a:prstGeom prst="rect">
            <a:avLst/>
          </a:prstGeom>
        </p:spPr>
      </p:pic>
    </p:spTree>
    <p:extLst>
      <p:ext uri="{BB962C8B-B14F-4D97-AF65-F5344CB8AC3E}">
        <p14:creationId xmlns:p14="http://schemas.microsoft.com/office/powerpoint/2010/main" val="3924726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17F3-EF2F-682D-E3F7-D67E040F81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FADB71-361B-5CAE-6BAA-77751CE251F8}"/>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A826EA5A-3F24-A6A3-F2E0-F1423361C606}"/>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4650CEBA-F71B-DA13-A21A-7A0F35A16ACB}"/>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3FAC1E80-8893-DFB8-E7A8-ECD6B02E3FE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5AC51F1C-068B-2AEB-21D3-453765C4C3C4}"/>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FD0537E8-757F-944B-3897-A4E33B10F4BA}"/>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F08F1014-2A00-3205-2F4B-1DE726F239E9}"/>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7B61E28A-BD21-ABC4-B80D-897E3C39DD27}"/>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5DB40C29-8B3A-7862-021B-8950BAC01C15}"/>
              </a:ext>
            </a:extLst>
          </p:cNvPr>
          <p:cNvSpPr txBox="1"/>
          <p:nvPr/>
        </p:nvSpPr>
        <p:spPr>
          <a:xfrm>
            <a:off x="626158" y="549623"/>
            <a:ext cx="146900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Signal detection and image formation</a:t>
            </a:r>
          </a:p>
        </p:txBody>
      </p:sp>
      <p:sp>
        <p:nvSpPr>
          <p:cNvPr id="11" name="Freeform 11">
            <a:extLst>
              <a:ext uri="{FF2B5EF4-FFF2-40B4-BE49-F238E27FC236}">
                <a16:creationId xmlns:a16="http://schemas.microsoft.com/office/drawing/2014/main" id="{47A48207-C95F-F053-3679-23F1D70A5164}"/>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D001E446-BFC3-E507-7E03-AAADC075A25F}"/>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1E18315B-E1B5-CBCC-F427-DA43DBE4A195}"/>
              </a:ext>
            </a:extLst>
          </p:cNvPr>
          <p:cNvSpPr txBox="1"/>
          <p:nvPr/>
        </p:nvSpPr>
        <p:spPr>
          <a:xfrm>
            <a:off x="352400" y="1954191"/>
            <a:ext cx="12830200" cy="3231654"/>
          </a:xfrm>
          <a:prstGeom prst="rect">
            <a:avLst/>
          </a:prstGeom>
        </p:spPr>
        <p:txBody>
          <a:bodyPr wrap="square" lIns="0" tIns="0" rIns="0" bIns="0" rtlCol="0" anchor="t">
            <a:spAutoFit/>
          </a:bodyPr>
          <a:lstStyle/>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RF coil detects signal from </a:t>
            </a:r>
            <a:r>
              <a:rPr lang="en-US" sz="3500" dirty="0" err="1">
                <a:latin typeface="Arial" panose="020B0604020202020204" pitchFamily="34" charset="0"/>
                <a:cs typeface="Arial" panose="020B0604020202020204" pitchFamily="34" charset="0"/>
              </a:rPr>
              <a:t>precessing</a:t>
            </a:r>
            <a:r>
              <a:rPr lang="en-US" sz="3500" dirty="0">
                <a:latin typeface="Arial" panose="020B0604020202020204" pitchFamily="34" charset="0"/>
                <a:cs typeface="Arial" panose="020B0604020202020204" pitchFamily="34" charset="0"/>
              </a:rPr>
              <a:t> protons</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Signal undergoes Fourier Transform to create images</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Pulse sequences control contrast (T1, T2, PD, etc.)</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Gradient fields encode spatial information</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Image resolution depends on field strength &amp; sequence</a:t>
            </a:r>
          </a:p>
          <a:p>
            <a:endParaRPr lang="en-US" sz="35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D1B1648D-2E28-F98C-CC3F-E5A034C89D28}"/>
              </a:ext>
            </a:extLst>
          </p:cNvPr>
          <p:cNvPicPr>
            <a:picLocks noChangeAspect="1"/>
          </p:cNvPicPr>
          <p:nvPr/>
        </p:nvPicPr>
        <p:blipFill>
          <a:blip r:embed="rId9"/>
          <a:stretch>
            <a:fillRect/>
          </a:stretch>
        </p:blipFill>
        <p:spPr>
          <a:xfrm>
            <a:off x="12328371" y="1949864"/>
            <a:ext cx="2139929" cy="3234211"/>
          </a:xfrm>
          <a:prstGeom prst="rect">
            <a:avLst/>
          </a:prstGeom>
        </p:spPr>
      </p:pic>
      <p:pic>
        <p:nvPicPr>
          <p:cNvPr id="16" name="Picture 15">
            <a:extLst>
              <a:ext uri="{FF2B5EF4-FFF2-40B4-BE49-F238E27FC236}">
                <a16:creationId xmlns:a16="http://schemas.microsoft.com/office/drawing/2014/main" id="{F11E04C8-C97A-9D8E-64E6-738D0A745724}"/>
              </a:ext>
            </a:extLst>
          </p:cNvPr>
          <p:cNvPicPr>
            <a:picLocks noChangeAspect="1"/>
          </p:cNvPicPr>
          <p:nvPr/>
        </p:nvPicPr>
        <p:blipFill>
          <a:blip r:embed="rId10"/>
          <a:stretch>
            <a:fillRect/>
          </a:stretch>
        </p:blipFill>
        <p:spPr>
          <a:xfrm>
            <a:off x="15104348" y="1949864"/>
            <a:ext cx="2400946" cy="3113315"/>
          </a:xfrm>
          <a:prstGeom prst="rect">
            <a:avLst/>
          </a:prstGeom>
        </p:spPr>
      </p:pic>
      <p:pic>
        <p:nvPicPr>
          <p:cNvPr id="17" name="Picture 16">
            <a:extLst>
              <a:ext uri="{FF2B5EF4-FFF2-40B4-BE49-F238E27FC236}">
                <a16:creationId xmlns:a16="http://schemas.microsoft.com/office/drawing/2014/main" id="{6A04114F-C1E9-780F-05D7-14D0225FBAF3}"/>
              </a:ext>
            </a:extLst>
          </p:cNvPr>
          <p:cNvPicPr>
            <a:picLocks noChangeAspect="1"/>
          </p:cNvPicPr>
          <p:nvPr/>
        </p:nvPicPr>
        <p:blipFill>
          <a:blip r:embed="rId11"/>
          <a:stretch>
            <a:fillRect/>
          </a:stretch>
        </p:blipFill>
        <p:spPr>
          <a:xfrm>
            <a:off x="13746513" y="5310917"/>
            <a:ext cx="3139372" cy="3004457"/>
          </a:xfrm>
          <a:prstGeom prst="rect">
            <a:avLst/>
          </a:prstGeom>
        </p:spPr>
      </p:pic>
    </p:spTree>
    <p:extLst>
      <p:ext uri="{BB962C8B-B14F-4D97-AF65-F5344CB8AC3E}">
        <p14:creationId xmlns:p14="http://schemas.microsoft.com/office/powerpoint/2010/main" val="259499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61AA7-849F-EB16-E1C9-30B733B7E4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1936E9B-9120-1571-CA90-CAFE99EF7DCD}"/>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0C92722E-68B0-D96A-DA14-B03BDF5B750C}"/>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07D73EE9-8C92-4FBE-AF43-F434768BD40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8ECF8E9A-9938-EB2C-AD10-54F5FA51327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262FED51-7700-2898-EC7B-72E3C6415B7E}"/>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BB7F40B-0714-29DF-972E-182014DD4517}"/>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139938A1-50D9-B805-DC96-27956FAB3075}"/>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045AD044-EB58-4FF1-CBBE-CF14627E0B9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537C391-0FB3-C4FF-E205-6BD2DA48E36D}"/>
              </a:ext>
            </a:extLst>
          </p:cNvPr>
          <p:cNvSpPr txBox="1"/>
          <p:nvPr/>
        </p:nvSpPr>
        <p:spPr>
          <a:xfrm>
            <a:off x="626158" y="549623"/>
            <a:ext cx="146900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Introduction to MRI relaxation</a:t>
            </a:r>
          </a:p>
        </p:txBody>
      </p:sp>
      <p:sp>
        <p:nvSpPr>
          <p:cNvPr id="11" name="Freeform 11">
            <a:extLst>
              <a:ext uri="{FF2B5EF4-FFF2-40B4-BE49-F238E27FC236}">
                <a16:creationId xmlns:a16="http://schemas.microsoft.com/office/drawing/2014/main" id="{8C242B6D-3664-C7C0-13F5-264279BF74DB}"/>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BB004FF9-3B7F-6C45-84D4-66E0D0BDACC6}"/>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6446F1B3-3AEE-3977-7B0C-D4F57D4E0ACF}"/>
              </a:ext>
            </a:extLst>
          </p:cNvPr>
          <p:cNvSpPr txBox="1"/>
          <p:nvPr/>
        </p:nvSpPr>
        <p:spPr>
          <a:xfrm>
            <a:off x="352399" y="1954191"/>
            <a:ext cx="17338077" cy="4578176"/>
          </a:xfrm>
          <a:prstGeom prst="rect">
            <a:avLst/>
          </a:prstGeom>
        </p:spPr>
        <p:txBody>
          <a:bodyPr wrap="square" lIns="0" tIns="0" rIns="0" bIns="0" rtlCol="0" anchor="t">
            <a:spAutoFit/>
          </a:body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MRI contrast depends on tissue relaxation properties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Two key relaxation times: T1 (longitudinal) &amp; T2 (transverse)</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Relaxation describes how protons return to equilibrium after excitation</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Different tissues have different T1 &amp; T2 times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These properties influence image contrast in MRI</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833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CAEC-21C4-6626-6EF6-21BFDEB7084C}"/>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13D00A2D-552E-8443-9C03-A171A6F9546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08CA1DFD-04DD-3296-413C-01C165C1DCA4}"/>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6F603F89-A9CD-5606-8B04-EEBA71F9EA01}"/>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7AC6312E-9FC0-A306-5FA1-942B28F4715E}"/>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83F35B8A-495B-6406-D8DA-C219A864CECE}"/>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19833E61-0FE9-268B-52A9-E1FEFD521844}"/>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AB017EE-C024-3F66-CF21-0E247D39D324}"/>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CC613D71-D76A-7348-E5BC-7F182096DC95}"/>
              </a:ext>
            </a:extLst>
          </p:cNvPr>
          <p:cNvSpPr txBox="1"/>
          <p:nvPr/>
        </p:nvSpPr>
        <p:spPr>
          <a:xfrm>
            <a:off x="352400" y="1714500"/>
            <a:ext cx="11153800" cy="484748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3500" dirty="0">
                <a:latin typeface="Arial" panose="020B0604020202020204" pitchFamily="34" charset="0"/>
                <a:cs typeface="Arial" panose="020B0604020202020204" pitchFamily="34" charset="0"/>
              </a:rPr>
              <a:t>Protons realign with B0, releasing energy</a:t>
            </a:r>
          </a:p>
          <a:p>
            <a:endParaRPr lang="en-US" sz="3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500" dirty="0">
                <a:latin typeface="Arial" panose="020B0604020202020204" pitchFamily="34" charset="0"/>
                <a:cs typeface="Arial" panose="020B0604020202020204" pitchFamily="34" charset="0"/>
              </a:rPr>
              <a:t>T1 time varies by tissue (fat short, water long)</a:t>
            </a:r>
          </a:p>
          <a:p>
            <a:endParaRPr lang="en-US" sz="3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500" dirty="0">
                <a:latin typeface="Arial" panose="020B0604020202020204" pitchFamily="34" charset="0"/>
                <a:cs typeface="Arial" panose="020B0604020202020204" pitchFamily="34" charset="0"/>
              </a:rPr>
              <a:t>Shorter T1 = brighter signal on T1-weighted MRI</a:t>
            </a:r>
          </a:p>
          <a:p>
            <a:endParaRPr lang="en-US" sz="3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500" dirty="0">
                <a:latin typeface="Arial" panose="020B0604020202020204" pitchFamily="34" charset="0"/>
                <a:cs typeface="Arial" panose="020B0604020202020204" pitchFamily="34" charset="0"/>
              </a:rPr>
              <a:t>Used for anatomical detail &amp; contrast enhancement</a:t>
            </a:r>
          </a:p>
          <a:p>
            <a:endParaRPr lang="en-US" sz="3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500" dirty="0">
                <a:latin typeface="Arial" panose="020B0604020202020204" pitchFamily="34" charset="0"/>
                <a:cs typeface="Arial" panose="020B0604020202020204" pitchFamily="34" charset="0"/>
              </a:rPr>
              <a:t>Faster field recovery means better signal detection</a:t>
            </a:r>
          </a:p>
        </p:txBody>
      </p:sp>
      <p:pic>
        <p:nvPicPr>
          <p:cNvPr id="13" name="Content Placeholder 7">
            <a:extLst>
              <a:ext uri="{FF2B5EF4-FFF2-40B4-BE49-F238E27FC236}">
                <a16:creationId xmlns:a16="http://schemas.microsoft.com/office/drawing/2014/main" id="{49BFC6EC-F805-B948-8751-FFFDE7757CE5}"/>
              </a:ext>
            </a:extLst>
          </p:cNvPr>
          <p:cNvPicPr>
            <a:picLocks noChangeAspect="1"/>
          </p:cNvPicPr>
          <p:nvPr/>
        </p:nvPicPr>
        <p:blipFill>
          <a:blip r:embed="rId9"/>
          <a:stretch>
            <a:fillRect/>
          </a:stretch>
        </p:blipFill>
        <p:spPr>
          <a:xfrm>
            <a:off x="11506200" y="1790700"/>
            <a:ext cx="5045964" cy="3138373"/>
          </a:xfrm>
          <a:prstGeom prst="rect">
            <a:avLst/>
          </a:prstGeom>
        </p:spPr>
      </p:pic>
      <p:pic>
        <p:nvPicPr>
          <p:cNvPr id="14" name="Picture 13">
            <a:extLst>
              <a:ext uri="{FF2B5EF4-FFF2-40B4-BE49-F238E27FC236}">
                <a16:creationId xmlns:a16="http://schemas.microsoft.com/office/drawing/2014/main" id="{9E38641B-2419-9C3E-5693-0D22D0A4255C}"/>
              </a:ext>
            </a:extLst>
          </p:cNvPr>
          <p:cNvPicPr>
            <a:picLocks noChangeAspect="1"/>
          </p:cNvPicPr>
          <p:nvPr/>
        </p:nvPicPr>
        <p:blipFill>
          <a:blip r:embed="rId10"/>
          <a:stretch>
            <a:fillRect/>
          </a:stretch>
        </p:blipFill>
        <p:spPr>
          <a:xfrm>
            <a:off x="11506200" y="5128260"/>
            <a:ext cx="5045965" cy="3520440"/>
          </a:xfrm>
          <a:prstGeom prst="rect">
            <a:avLst/>
          </a:prstGeom>
        </p:spPr>
      </p:pic>
    </p:spTree>
    <p:extLst>
      <p:ext uri="{BB962C8B-B14F-4D97-AF65-F5344CB8AC3E}">
        <p14:creationId xmlns:p14="http://schemas.microsoft.com/office/powerpoint/2010/main" val="179524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7E616-7ACF-98B1-5FD2-6B7D210A3082}"/>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2334C91B-5F75-08AF-97DE-72D56CA7369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676BE575-026E-01EC-37F2-888DCDE833FD}"/>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1F10B173-5F4F-EABD-0D5C-ED75183E29FA}"/>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4A735B76-9ACE-F2CA-9710-56B3EBA7138C}"/>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1A229C05-0730-99E2-ED8F-7AD7C610A56F}"/>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A0FE32C8-A265-2353-0FA3-9851D94165F9}"/>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E86D6ED-E1AA-99F5-2713-75EA3824935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D4E022DD-3230-C121-C28F-52717178F51B}"/>
              </a:ext>
            </a:extLst>
          </p:cNvPr>
          <p:cNvSpPr txBox="1"/>
          <p:nvPr/>
        </p:nvSpPr>
        <p:spPr>
          <a:xfrm>
            <a:off x="352400" y="952500"/>
            <a:ext cx="9325000" cy="5386090"/>
          </a:xfrm>
          <a:prstGeom prst="rect">
            <a:avLst/>
          </a:prstGeom>
        </p:spPr>
        <p:txBody>
          <a:bodyPr wrap="square" lIns="0" tIns="0" rIns="0" bIns="0" rtlCol="0" anchor="t">
            <a:spAutoFit/>
          </a:bodyPr>
          <a:lstStyle/>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Also called spin-spin relaxation</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Measures how fast protons lose phase coherence after excitation</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Caused by interactions between nearby spinning protons</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T2 decay is exponential and faster than T1 recovery</a:t>
            </a:r>
          </a:p>
          <a:p>
            <a:pPr marL="685800" indent="-685800">
              <a:buFont typeface="Wingdings" panose="05000000000000000000" pitchFamily="2" charset="2"/>
              <a:buChar char="§"/>
            </a:pPr>
            <a:r>
              <a:rPr lang="en-US" sz="3500" dirty="0">
                <a:latin typeface="Arial" panose="020B0604020202020204" pitchFamily="34" charset="0"/>
                <a:cs typeface="Arial" panose="020B0604020202020204" pitchFamily="34" charset="0"/>
              </a:rPr>
              <a:t>Shorter T2 = rapid signal loss = darker on T2-weighted images</a:t>
            </a:r>
          </a:p>
          <a:p>
            <a:pPr marL="685800" indent="-685800">
              <a:buFont typeface="Wingdings" panose="05000000000000000000" pitchFamily="2" charset="2"/>
              <a:buChar char="§"/>
            </a:pPr>
            <a:endParaRPr lang="en-US" sz="3500" dirty="0">
              <a:latin typeface="Arial" panose="020B0604020202020204" pitchFamily="34" charset="0"/>
              <a:cs typeface="Arial" panose="020B0604020202020204" pitchFamily="34" charset="0"/>
            </a:endParaRPr>
          </a:p>
        </p:txBody>
      </p:sp>
      <p:pic>
        <p:nvPicPr>
          <p:cNvPr id="2" name="Content Placeholder 13">
            <a:extLst>
              <a:ext uri="{FF2B5EF4-FFF2-40B4-BE49-F238E27FC236}">
                <a16:creationId xmlns:a16="http://schemas.microsoft.com/office/drawing/2014/main" id="{94F5AED0-B00E-8201-38A2-98BF1BD5308C}"/>
              </a:ext>
            </a:extLst>
          </p:cNvPr>
          <p:cNvPicPr>
            <a:picLocks noChangeAspect="1"/>
          </p:cNvPicPr>
          <p:nvPr/>
        </p:nvPicPr>
        <p:blipFill>
          <a:blip r:embed="rId9"/>
          <a:stretch>
            <a:fillRect/>
          </a:stretch>
        </p:blipFill>
        <p:spPr>
          <a:xfrm>
            <a:off x="9988150" y="1650145"/>
            <a:ext cx="7388148" cy="2937780"/>
          </a:xfrm>
          <a:prstGeom prst="rect">
            <a:avLst/>
          </a:prstGeom>
        </p:spPr>
      </p:pic>
      <p:pic>
        <p:nvPicPr>
          <p:cNvPr id="3" name="Picture 2">
            <a:extLst>
              <a:ext uri="{FF2B5EF4-FFF2-40B4-BE49-F238E27FC236}">
                <a16:creationId xmlns:a16="http://schemas.microsoft.com/office/drawing/2014/main" id="{6FEDABD7-4EB8-7114-ADEB-DEEEF653723C}"/>
              </a:ext>
            </a:extLst>
          </p:cNvPr>
          <p:cNvPicPr>
            <a:picLocks noChangeAspect="1"/>
          </p:cNvPicPr>
          <p:nvPr/>
        </p:nvPicPr>
        <p:blipFill>
          <a:blip r:embed="rId10"/>
          <a:stretch>
            <a:fillRect/>
          </a:stretch>
        </p:blipFill>
        <p:spPr>
          <a:xfrm>
            <a:off x="9988150" y="5436842"/>
            <a:ext cx="7702327" cy="2988112"/>
          </a:xfrm>
          <a:prstGeom prst="rect">
            <a:avLst/>
          </a:prstGeom>
        </p:spPr>
      </p:pic>
    </p:spTree>
    <p:extLst>
      <p:ext uri="{BB962C8B-B14F-4D97-AF65-F5344CB8AC3E}">
        <p14:creationId xmlns:p14="http://schemas.microsoft.com/office/powerpoint/2010/main" val="310601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4C1CB-4532-C9DE-3745-815FB71EF3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ADD7A67-4884-1E33-1171-F1B8A46047A7}"/>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D5909859-B06A-D955-81C0-9C0226A70652}"/>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36589785-6D82-29AB-F533-BC264F6FDBE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BC76F6D7-263E-54DF-BD68-9DC0F08712E0}"/>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2FF04F3-F242-6FE7-784C-3A30F935A119}"/>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6178EFD3-9847-1E71-6FE5-5EE667F05FC3}"/>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5267EEA4-9031-8B7A-7D96-4C270B0E5C6D}"/>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A2A10516-ABC7-D14E-C0AF-2048699BC41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E6913D5-FDDF-DC27-748A-BDBDC2B1A2D9}"/>
              </a:ext>
            </a:extLst>
          </p:cNvPr>
          <p:cNvSpPr txBox="1"/>
          <p:nvPr/>
        </p:nvSpPr>
        <p:spPr>
          <a:xfrm>
            <a:off x="626159" y="549623"/>
            <a:ext cx="15286414"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Factors Affecting Relaxation Times T1</a:t>
            </a:r>
          </a:p>
        </p:txBody>
      </p:sp>
      <p:sp>
        <p:nvSpPr>
          <p:cNvPr id="11" name="Freeform 11">
            <a:extLst>
              <a:ext uri="{FF2B5EF4-FFF2-40B4-BE49-F238E27FC236}">
                <a16:creationId xmlns:a16="http://schemas.microsoft.com/office/drawing/2014/main" id="{A814599A-292C-3092-668A-1B9126F3FBFC}"/>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00D4C245-7829-15F7-A261-DC9832B9F305}"/>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F498F501-9C77-C71A-DE4C-24536177869C}"/>
              </a:ext>
            </a:extLst>
          </p:cNvPr>
          <p:cNvSpPr txBox="1">
            <a:spLocks/>
          </p:cNvSpPr>
          <p:nvPr/>
        </p:nvSpPr>
        <p:spPr>
          <a:xfrm>
            <a:off x="338516" y="2106754"/>
            <a:ext cx="8348283" cy="60610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dirty="0">
                <a:latin typeface="Arial" panose="020B0604020202020204" pitchFamily="34" charset="0"/>
                <a:cs typeface="Arial" panose="020B0604020202020204" pitchFamily="34" charset="0"/>
              </a:rPr>
              <a:t>Magnetic field strength (B0): Higher B0 → longer T1, shorter T2</a:t>
            </a:r>
          </a:p>
          <a:p>
            <a:r>
              <a:rPr lang="en-US" sz="3500" dirty="0">
                <a:latin typeface="Arial" panose="020B0604020202020204" pitchFamily="34" charset="0"/>
                <a:cs typeface="Arial" panose="020B0604020202020204" pitchFamily="34" charset="0"/>
              </a:rPr>
              <a:t>Tissue type: Fat has short T1/T2, water has long T1/T2</a:t>
            </a:r>
          </a:p>
          <a:p>
            <a:r>
              <a:rPr lang="en-US" sz="3500" dirty="0">
                <a:latin typeface="Arial" panose="020B0604020202020204" pitchFamily="34" charset="0"/>
                <a:cs typeface="Arial" panose="020B0604020202020204" pitchFamily="34" charset="0"/>
              </a:rPr>
              <a:t>Temperature: Higher temp → faster T1 relaxation</a:t>
            </a:r>
          </a:p>
          <a:p>
            <a:r>
              <a:rPr lang="en-US" sz="3500" dirty="0">
                <a:latin typeface="Arial" panose="020B0604020202020204" pitchFamily="34" charset="0"/>
                <a:cs typeface="Arial" panose="020B0604020202020204" pitchFamily="34" charset="0"/>
              </a:rPr>
              <a:t>Molecular interactions: More interactions → shorter T1/T2</a:t>
            </a:r>
          </a:p>
          <a:p>
            <a:r>
              <a:rPr lang="en-US" sz="3500" dirty="0">
                <a:latin typeface="Arial" panose="020B0604020202020204" pitchFamily="34" charset="0"/>
                <a:cs typeface="Arial" panose="020B0604020202020204" pitchFamily="34" charset="0"/>
              </a:rPr>
              <a:t>Paramagnetic agents (e.g., gadolinium): Reduce T1 relaxation time</a:t>
            </a:r>
          </a:p>
          <a:p>
            <a:endParaRPr lang="en-US" sz="3500" dirty="0">
              <a:latin typeface="Arial" panose="020B0604020202020204" pitchFamily="34" charset="0"/>
              <a:cs typeface="Arial" panose="020B0604020202020204" pitchFamily="34" charset="0"/>
            </a:endParaRPr>
          </a:p>
        </p:txBody>
      </p:sp>
      <p:sp>
        <p:nvSpPr>
          <p:cNvPr id="15" name="Content Placeholder 3">
            <a:extLst>
              <a:ext uri="{FF2B5EF4-FFF2-40B4-BE49-F238E27FC236}">
                <a16:creationId xmlns:a16="http://schemas.microsoft.com/office/drawing/2014/main" id="{03D9D709-F864-60AE-9BC5-C1E4C490EAEF}"/>
              </a:ext>
            </a:extLst>
          </p:cNvPr>
          <p:cNvSpPr txBox="1">
            <a:spLocks/>
          </p:cNvSpPr>
          <p:nvPr/>
        </p:nvSpPr>
        <p:spPr>
          <a:xfrm>
            <a:off x="8322682" y="1846655"/>
            <a:ext cx="9936848" cy="606728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dirty="0">
                <a:latin typeface="Arial" panose="020B0604020202020204" pitchFamily="34" charset="0"/>
                <a:cs typeface="Arial" panose="020B0604020202020204" pitchFamily="34" charset="0"/>
              </a:rPr>
              <a:t>Uses short TR (300–800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 and short TE (10–30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a:t>
            </a:r>
          </a:p>
          <a:p>
            <a:r>
              <a:rPr lang="en-US" sz="3500" dirty="0">
                <a:latin typeface="Arial" panose="020B0604020202020204" pitchFamily="34" charset="0"/>
                <a:cs typeface="Arial" panose="020B0604020202020204" pitchFamily="34" charset="0"/>
              </a:rPr>
              <a:t>Fat appears bright, water appears dark</a:t>
            </a:r>
          </a:p>
          <a:p>
            <a:r>
              <a:rPr lang="en-US" sz="3500" dirty="0">
                <a:latin typeface="Arial" panose="020B0604020202020204" pitchFamily="34" charset="0"/>
                <a:cs typeface="Arial" panose="020B0604020202020204" pitchFamily="34" charset="0"/>
              </a:rPr>
              <a:t>Best for anatomical detail, post-contrast imaging</a:t>
            </a:r>
          </a:p>
          <a:p>
            <a:r>
              <a:rPr lang="en-US" sz="3500" dirty="0">
                <a:latin typeface="Arial" panose="020B0604020202020204" pitchFamily="34" charset="0"/>
                <a:cs typeface="Arial" panose="020B0604020202020204" pitchFamily="34" charset="0"/>
              </a:rPr>
              <a:t>Used in tumors, blood-brain barrier assessment</a:t>
            </a:r>
          </a:p>
          <a:p>
            <a:r>
              <a:rPr lang="en-US" sz="3500" dirty="0">
                <a:latin typeface="Arial" panose="020B0604020202020204" pitchFamily="34" charset="0"/>
                <a:cs typeface="Arial" panose="020B0604020202020204" pitchFamily="34" charset="0"/>
              </a:rPr>
              <a:t>Gadolinium contrast enhances lesions with increased permeability</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023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218D-B603-1C57-3FAD-B1DD775AF715}"/>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D5216A7-086C-EB29-3D79-3FF0594CF03F}"/>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35B5096-5CAE-D399-C11D-30679287B01F}"/>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BD8A3FAC-32CD-2202-9A22-C153F0C824BB}"/>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008FEB3A-42A1-8CD1-3839-C315A464C439}"/>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21B75B1A-77DC-A279-E8D6-6D52E71E7FF5}"/>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6785B36A-BC9E-681E-4E9A-D645D2FCCD52}"/>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Demo</a:t>
            </a:r>
          </a:p>
        </p:txBody>
      </p:sp>
      <p:sp>
        <p:nvSpPr>
          <p:cNvPr id="11" name="Freeform 11">
            <a:extLst>
              <a:ext uri="{FF2B5EF4-FFF2-40B4-BE49-F238E27FC236}">
                <a16:creationId xmlns:a16="http://schemas.microsoft.com/office/drawing/2014/main" id="{CA7CBE90-B370-B884-853D-F64038AC03C6}"/>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5E69669-5114-3599-9210-BB7259BE09F6}"/>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79362F3D-51CB-7BBB-ABB2-9E436D38F604}"/>
              </a:ext>
            </a:extLst>
          </p:cNvPr>
          <p:cNvSpPr txBox="1">
            <a:spLocks/>
          </p:cNvSpPr>
          <p:nvPr/>
        </p:nvSpPr>
        <p:spPr>
          <a:xfrm>
            <a:off x="684815" y="2378652"/>
            <a:ext cx="12725400" cy="552767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long TR (&gt;2000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 and long TE (&gt;80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Water appears bright, fat appears darker</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Best for detecting edema, inflammation, and CSF</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in stroke, multiple sclerosis, infections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Pathological tissues with high water content appear hyperintense</a:t>
            </a:r>
          </a:p>
          <a:p>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9624C7D5-FC09-1A7F-A039-D87CE184C574}"/>
              </a:ext>
            </a:extLst>
          </p:cNvPr>
          <p:cNvPicPr>
            <a:picLocks noChangeAspect="1"/>
          </p:cNvPicPr>
          <p:nvPr/>
        </p:nvPicPr>
        <p:blipFill>
          <a:blip r:embed="rId9"/>
          <a:stretch>
            <a:fillRect/>
          </a:stretch>
        </p:blipFill>
        <p:spPr>
          <a:xfrm>
            <a:off x="14049246" y="2269462"/>
            <a:ext cx="3803237" cy="5748075"/>
          </a:xfrm>
          <a:prstGeom prst="rect">
            <a:avLst/>
          </a:prstGeom>
        </p:spPr>
      </p:pic>
    </p:spTree>
    <p:extLst>
      <p:ext uri="{BB962C8B-B14F-4D97-AF65-F5344CB8AC3E}">
        <p14:creationId xmlns:p14="http://schemas.microsoft.com/office/powerpoint/2010/main" val="6273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04B9E-DE45-36B4-37E6-4FF09E1A18C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D640FEB-8987-FEE0-B328-4291C5CFB519}"/>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FF6AA968-1191-3754-9108-E5806DC3CE02}"/>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516A5FFE-214F-8A11-4BDA-AE222D270ADE}"/>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A37AC846-F69B-03B2-417E-543AE9375D1B}"/>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52F3B1C9-48AE-5393-E5F7-2B4975B76E0B}"/>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2A07A104-9C24-0DAD-ECCA-B7C6F7416EC0}"/>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49F6175B-C1C7-3408-78A0-3DE6DBF5E337}"/>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5BA2AF0C-915D-CA1C-7465-885647F7EB7E}"/>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1E0975B7-5929-55A3-AC72-718E2140FD79}"/>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Inversion Recovery</a:t>
            </a:r>
          </a:p>
        </p:txBody>
      </p:sp>
      <p:sp>
        <p:nvSpPr>
          <p:cNvPr id="11" name="Freeform 11">
            <a:extLst>
              <a:ext uri="{FF2B5EF4-FFF2-40B4-BE49-F238E27FC236}">
                <a16:creationId xmlns:a16="http://schemas.microsoft.com/office/drawing/2014/main" id="{5FB96F72-28AC-B6F9-E28D-8D70BB7E0FC7}"/>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CA95F103-6F44-CCC6-F3F3-1D2F2517C1FC}"/>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4" name="Content Placeholder 2">
            <a:extLst>
              <a:ext uri="{FF2B5EF4-FFF2-40B4-BE49-F238E27FC236}">
                <a16:creationId xmlns:a16="http://schemas.microsoft.com/office/drawing/2014/main" id="{C34132E1-4779-3529-D3DF-488B74E84F9A}"/>
              </a:ext>
            </a:extLst>
          </p:cNvPr>
          <p:cNvSpPr txBox="1">
            <a:spLocks/>
          </p:cNvSpPr>
          <p:nvPr/>
        </p:nvSpPr>
        <p:spPr>
          <a:xfrm>
            <a:off x="650222" y="2353178"/>
            <a:ext cx="12039600"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FLAIR (Fluid-Attenuated Inversion Recovery): Suppresses CSF to highlight lesions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STIR (Short Tau Inversion Recovery): Suppresses fat for better soft tissue contrast</a:t>
            </a:r>
          </a:p>
          <a:p>
            <a:endParaRPr lang="en-US" sz="3500" dirty="0">
              <a:latin typeface="Arial" panose="020B0604020202020204" pitchFamily="34" charset="0"/>
              <a:cs typeface="Arial" panose="020B0604020202020204" pitchFamily="34" charset="0"/>
            </a:endParaRPr>
          </a:p>
        </p:txBody>
      </p:sp>
      <p:pic>
        <p:nvPicPr>
          <p:cNvPr id="15" name="Content Placeholder 5">
            <a:extLst>
              <a:ext uri="{FF2B5EF4-FFF2-40B4-BE49-F238E27FC236}">
                <a16:creationId xmlns:a16="http://schemas.microsoft.com/office/drawing/2014/main" id="{F808A92D-4003-449A-400D-0A4D7EA22343}"/>
              </a:ext>
            </a:extLst>
          </p:cNvPr>
          <p:cNvPicPr>
            <a:picLocks noChangeAspect="1"/>
          </p:cNvPicPr>
          <p:nvPr/>
        </p:nvPicPr>
        <p:blipFill>
          <a:blip r:embed="rId9"/>
          <a:stretch>
            <a:fillRect/>
          </a:stretch>
        </p:blipFill>
        <p:spPr>
          <a:xfrm>
            <a:off x="13632473" y="2353178"/>
            <a:ext cx="4183915" cy="5221785"/>
          </a:xfrm>
          <a:prstGeom prst="rect">
            <a:avLst/>
          </a:prstGeom>
        </p:spPr>
      </p:pic>
    </p:spTree>
    <p:extLst>
      <p:ext uri="{BB962C8B-B14F-4D97-AF65-F5344CB8AC3E}">
        <p14:creationId xmlns:p14="http://schemas.microsoft.com/office/powerpoint/2010/main" val="1990248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CF598-F4C9-F1F5-4ACB-2FFE419DBA8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DF5151-941F-D599-169B-A6E93EE71F28}"/>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780CB369-9659-DBF3-CD2D-BF3756976B05}"/>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3BF1BBA6-E845-6C56-C5D1-E1A8B40D3414}"/>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F207D3AD-E704-4534-B398-70EBB661520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473C60B3-E4D0-DFE2-C95F-C7B7245FA6B6}"/>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BE625D9C-8D35-A765-7F79-7B3A953CE9AD}"/>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F4585C43-A8AD-328A-4F1E-0ED4C6B3D40D}"/>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75EB9CA6-B3A5-1DFD-2B72-F7414FC3D7C2}"/>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6C6179F8-97FA-2AC9-BA18-331EE59FB568}"/>
              </a:ext>
            </a:extLst>
          </p:cNvPr>
          <p:cNvSpPr txBox="1"/>
          <p:nvPr/>
        </p:nvSpPr>
        <p:spPr>
          <a:xfrm>
            <a:off x="626158" y="549623"/>
            <a:ext cx="15604443"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Special MRI Techniques For Relaxation</a:t>
            </a:r>
          </a:p>
        </p:txBody>
      </p:sp>
      <p:sp>
        <p:nvSpPr>
          <p:cNvPr id="11" name="Freeform 11">
            <a:extLst>
              <a:ext uri="{FF2B5EF4-FFF2-40B4-BE49-F238E27FC236}">
                <a16:creationId xmlns:a16="http://schemas.microsoft.com/office/drawing/2014/main" id="{5055DD8A-25D4-4200-3E5A-076751D2AFF8}"/>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453167B-797A-39F2-4700-44C43E4266EC}"/>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C5583BDA-581A-B858-08A4-A5FAB95D243E}"/>
              </a:ext>
            </a:extLst>
          </p:cNvPr>
          <p:cNvSpPr txBox="1">
            <a:spLocks/>
          </p:cNvSpPr>
          <p:nvPr/>
        </p:nvSpPr>
        <p:spPr>
          <a:xfrm>
            <a:off x="838199" y="1825625"/>
            <a:ext cx="11417969"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Diffusion-weighted imaging (DWI): Uses T2 effects to detect acute stroke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*T2 (Gradient Echo)**: Sensitive to blood products, useful for hemorrhage detection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Relaxometry techniques: Quantitative measurement of T1 &amp; T2 times</a:t>
            </a:r>
          </a:p>
          <a:p>
            <a:endParaRPr lang="en-US" sz="3500" dirty="0">
              <a:latin typeface="Arial" panose="020B0604020202020204" pitchFamily="34" charset="0"/>
              <a:cs typeface="Arial" panose="020B0604020202020204" pitchFamily="34" charset="0"/>
            </a:endParaRPr>
          </a:p>
        </p:txBody>
      </p:sp>
      <p:pic>
        <p:nvPicPr>
          <p:cNvPr id="15" name="Content Placeholder 5">
            <a:extLst>
              <a:ext uri="{FF2B5EF4-FFF2-40B4-BE49-F238E27FC236}">
                <a16:creationId xmlns:a16="http://schemas.microsoft.com/office/drawing/2014/main" id="{B6168799-0F2E-CA8F-0255-C238E3A55273}"/>
              </a:ext>
            </a:extLst>
          </p:cNvPr>
          <p:cNvPicPr>
            <a:picLocks noChangeAspect="1"/>
          </p:cNvPicPr>
          <p:nvPr/>
        </p:nvPicPr>
        <p:blipFill>
          <a:blip r:embed="rId9"/>
          <a:stretch>
            <a:fillRect/>
          </a:stretch>
        </p:blipFill>
        <p:spPr>
          <a:xfrm>
            <a:off x="12268202" y="1961377"/>
            <a:ext cx="5538226" cy="2759140"/>
          </a:xfrm>
          <a:prstGeom prst="rect">
            <a:avLst/>
          </a:prstGeom>
        </p:spPr>
      </p:pic>
      <p:pic>
        <p:nvPicPr>
          <p:cNvPr id="16" name="Picture 15">
            <a:extLst>
              <a:ext uri="{FF2B5EF4-FFF2-40B4-BE49-F238E27FC236}">
                <a16:creationId xmlns:a16="http://schemas.microsoft.com/office/drawing/2014/main" id="{6E8D7D8B-1644-2E5C-0D96-2B4CE1EDEEAB}"/>
              </a:ext>
            </a:extLst>
          </p:cNvPr>
          <p:cNvPicPr>
            <a:picLocks noChangeAspect="1"/>
          </p:cNvPicPr>
          <p:nvPr/>
        </p:nvPicPr>
        <p:blipFill>
          <a:blip r:embed="rId10"/>
          <a:stretch>
            <a:fillRect/>
          </a:stretch>
        </p:blipFill>
        <p:spPr>
          <a:xfrm>
            <a:off x="12256169" y="4845927"/>
            <a:ext cx="5434307" cy="3052237"/>
          </a:xfrm>
          <a:prstGeom prst="rect">
            <a:avLst/>
          </a:prstGeom>
        </p:spPr>
      </p:pic>
    </p:spTree>
    <p:extLst>
      <p:ext uri="{BB962C8B-B14F-4D97-AF65-F5344CB8AC3E}">
        <p14:creationId xmlns:p14="http://schemas.microsoft.com/office/powerpoint/2010/main" val="3527692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E2484-7DA7-6DCC-6C97-45004A632B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707BDB3-7E05-7874-C203-A3DD914FF84C}"/>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EED51F08-105D-4E90-AF19-34F0B052B328}"/>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4088ACBA-A5DA-3CC5-0FB8-BD3D962B8682}"/>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E1818844-89F6-8F71-052B-34B54225BA1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07A6DA1-1345-CA9C-7655-33B2300F4E3D}"/>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4C69130-081A-B843-9919-EE3E16649C58}"/>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7DF738C5-BCEC-5AA9-F723-44DA5F25342A}"/>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CBDA6D0F-D004-C2DD-4092-A243A5B56B67}"/>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F49D2EA8-B0B9-1CCF-93F4-553DE02AB271}"/>
              </a:ext>
            </a:extLst>
          </p:cNvPr>
          <p:cNvSpPr txBox="1"/>
          <p:nvPr/>
        </p:nvSpPr>
        <p:spPr>
          <a:xfrm>
            <a:off x="626159" y="549623"/>
            <a:ext cx="15286414"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Introduction to MRI Pulse Sequences</a:t>
            </a:r>
          </a:p>
        </p:txBody>
      </p:sp>
      <p:sp>
        <p:nvSpPr>
          <p:cNvPr id="11" name="Freeform 11">
            <a:extLst>
              <a:ext uri="{FF2B5EF4-FFF2-40B4-BE49-F238E27FC236}">
                <a16:creationId xmlns:a16="http://schemas.microsoft.com/office/drawing/2014/main" id="{B2ABAA66-DE83-3F13-A2A7-3E5430B336FC}"/>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B6E54D32-5EC3-18B1-6C9E-0A909BFEF6A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4" name="Content Placeholder 2">
            <a:extLst>
              <a:ext uri="{FF2B5EF4-FFF2-40B4-BE49-F238E27FC236}">
                <a16:creationId xmlns:a16="http://schemas.microsoft.com/office/drawing/2014/main" id="{AD97E031-63B2-CDF3-97B3-0F4803B3CFEC}"/>
              </a:ext>
            </a:extLst>
          </p:cNvPr>
          <p:cNvSpPr txBox="1">
            <a:spLocks/>
          </p:cNvSpPr>
          <p:nvPr/>
        </p:nvSpPr>
        <p:spPr>
          <a:xfrm>
            <a:off x="838200" y="1825625"/>
            <a:ext cx="17145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MRI pulse sequences control how images are acquired.</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They determine image contrast and tissue differentiation.</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A sequence consists of RF pulses, gradients, and signal detection.</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Pulse sequences can be spin-echo, gradient-echo, or specialized types.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Choosing the right sequence is critical for diagnostic accuracy.</a:t>
            </a:r>
          </a:p>
          <a:p>
            <a:pPr marL="0" indent="0">
              <a:buNone/>
            </a:pP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61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 y="380185"/>
            <a:ext cx="18287999" cy="1297030"/>
            <a:chOff x="0" y="0"/>
            <a:chExt cx="5146429" cy="341605"/>
          </a:xfrm>
          <a:solidFill>
            <a:schemeClr val="tx1"/>
          </a:solidFill>
        </p:grpSpPr>
        <p:sp>
          <p:nvSpPr>
            <p:cNvPr id="3" name="Freeform 3"/>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a:p>
          </p:txBody>
        </p:sp>
      </p:grpSp>
      <p:grpSp>
        <p:nvGrpSpPr>
          <p:cNvPr id="5" name="Group 5"/>
          <p:cNvGrpSpPr/>
          <p:nvPr/>
        </p:nvGrpSpPr>
        <p:grpSpPr>
          <a:xfrm>
            <a:off x="13410215" y="9182100"/>
            <a:ext cx="4821241" cy="989059"/>
            <a:chOff x="0" y="0"/>
            <a:chExt cx="6428322" cy="1318746"/>
          </a:xfrm>
        </p:grpSpPr>
        <p:sp>
          <p:nvSpPr>
            <p:cNvPr id="6" name="Freeform 6"/>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Outline</a:t>
            </a:r>
          </a:p>
        </p:txBody>
      </p:sp>
      <p:sp>
        <p:nvSpPr>
          <p:cNvPr id="11" name="Freeform 11"/>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4BCF0A6B-9D66-48B1-B13F-7CE7DB530AD8}"/>
              </a:ext>
            </a:extLst>
          </p:cNvPr>
          <p:cNvSpPr txBox="1"/>
          <p:nvPr/>
        </p:nvSpPr>
        <p:spPr>
          <a:xfrm>
            <a:off x="626159" y="2019300"/>
            <a:ext cx="11654806" cy="5714321"/>
          </a:xfrm>
          <a:prstGeom prst="rect">
            <a:avLst/>
          </a:prstGeom>
        </p:spPr>
        <p:txBody>
          <a:bodyPr wrap="square" lIns="0" tIns="0" rIns="0" bIns="0" rtlCol="0" anchor="t">
            <a:spAutoFit/>
          </a:bodyPr>
          <a:lstStyle/>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Introduction</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Basics of MRI signal generation</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MRI Relaxation times</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MRI pulse sequences</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Spin Echo Techniques</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Special MRI techniques</a:t>
            </a:r>
          </a:p>
          <a:p>
            <a:pPr marL="582928" lvl="1" indent="-291464" algn="l">
              <a:lnSpc>
                <a:spcPct val="150000"/>
              </a:lnSpc>
              <a:buFont typeface="Arial"/>
              <a:buChar char="•"/>
            </a:pPr>
            <a:r>
              <a:rPr lang="en-US" sz="3600" b="1" dirty="0">
                <a:solidFill>
                  <a:srgbClr val="000000"/>
                </a:solidFill>
                <a:latin typeface="Arial" panose="020B0604020202020204" pitchFamily="34" charset="0"/>
                <a:ea typeface="Inter Bold"/>
                <a:cs typeface="Arial" panose="020B0604020202020204" pitchFamily="34" charset="0"/>
                <a:sym typeface="Inter Bold"/>
              </a:rPr>
              <a:t>MR Artifacts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4926-172A-776A-6ED5-BC244D81684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824DB4-D2BC-7A1E-0270-C424B1ACDB57}"/>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A549090A-384C-5CC8-5CBC-51E3E8D383D4}"/>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6F4F9CAB-B44C-E523-D2DE-B95EE0DEA6BF}"/>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1ADAA879-8910-7243-E1FD-BDDF91AB7F42}"/>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EDC791BB-42C2-6153-E082-519979841508}"/>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7838600F-EA98-33AA-2F17-9B63AD4B3284}"/>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828D924C-7613-EC18-4D67-849E14046DB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298FC806-CCE3-474D-604E-4C188D6B4657}"/>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3C4CF8DD-B8E9-DD1E-226B-99F98DD107B3}"/>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Spin-Echo (SE) Sequence</a:t>
            </a:r>
          </a:p>
        </p:txBody>
      </p:sp>
      <p:sp>
        <p:nvSpPr>
          <p:cNvPr id="11" name="Freeform 11">
            <a:extLst>
              <a:ext uri="{FF2B5EF4-FFF2-40B4-BE49-F238E27FC236}">
                <a16:creationId xmlns:a16="http://schemas.microsoft.com/office/drawing/2014/main" id="{B85681E5-AE9B-E46C-5D0F-AE765848FBE0}"/>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1F4D3EA-53B4-B724-6F6C-FEC831ED74D8}"/>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DD4177AC-57AB-27D8-5728-6286A1CF4E2D}"/>
              </a:ext>
            </a:extLst>
          </p:cNvPr>
          <p:cNvSpPr txBox="1">
            <a:spLocks/>
          </p:cNvSpPr>
          <p:nvPr/>
        </p:nvSpPr>
        <p:spPr>
          <a:xfrm>
            <a:off x="838200" y="1825625"/>
            <a:ext cx="8763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Gold standard for T1 and T2-weighted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a 90° RF pulse followed by a 180° refocusing pulse.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Minimizes artifacts and provides high tissue contrast.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Commonly used in brain, spine, and musculoskeletal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Variants include turbo spin-echo (TSE) and fast spin-echo (FSE).</a:t>
            </a:r>
          </a:p>
          <a:p>
            <a:endParaRPr lang="en-US" sz="3500" dirty="0">
              <a:latin typeface="Arial" panose="020B0604020202020204" pitchFamily="34" charset="0"/>
              <a:cs typeface="Arial" panose="020B0604020202020204" pitchFamily="34" charset="0"/>
            </a:endParaRPr>
          </a:p>
        </p:txBody>
      </p:sp>
      <p:pic>
        <p:nvPicPr>
          <p:cNvPr id="15" name="Content Placeholder 5">
            <a:extLst>
              <a:ext uri="{FF2B5EF4-FFF2-40B4-BE49-F238E27FC236}">
                <a16:creationId xmlns:a16="http://schemas.microsoft.com/office/drawing/2014/main" id="{C882FC4B-0AE9-330E-3C5A-143C2744AE3D}"/>
              </a:ext>
            </a:extLst>
          </p:cNvPr>
          <p:cNvPicPr>
            <a:picLocks noChangeAspect="1"/>
          </p:cNvPicPr>
          <p:nvPr/>
        </p:nvPicPr>
        <p:blipFill>
          <a:blip r:embed="rId9"/>
          <a:stretch>
            <a:fillRect/>
          </a:stretch>
        </p:blipFill>
        <p:spPr>
          <a:xfrm>
            <a:off x="9749728" y="2476500"/>
            <a:ext cx="8214409" cy="4724400"/>
          </a:xfrm>
          <a:prstGeom prst="rect">
            <a:avLst/>
          </a:prstGeom>
        </p:spPr>
      </p:pic>
    </p:spTree>
    <p:extLst>
      <p:ext uri="{BB962C8B-B14F-4D97-AF65-F5344CB8AC3E}">
        <p14:creationId xmlns:p14="http://schemas.microsoft.com/office/powerpoint/2010/main" val="315566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44FBB-ED6B-E876-E104-6A24C52E64A1}"/>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C9B9F20-78FF-EE6E-56FE-2396BB4C3137}"/>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FE9C701-DCF5-5BB6-F2FA-1F34F73FCCD1}"/>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58B3690-7301-D36C-2029-CEC0E71D4FFB}"/>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640B5B38-4FE7-23E8-0B65-3DA92E4305A2}"/>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0368F8D-1B40-5E67-1530-90646EB576AC}"/>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69BEEA0B-4B70-945A-14F0-D71EB9A1C3F8}"/>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err="1">
                <a:solidFill>
                  <a:srgbClr val="FFFFFF"/>
                </a:solidFill>
                <a:latin typeface="Norwester"/>
                <a:ea typeface="Norwester"/>
                <a:cs typeface="Norwester"/>
                <a:sym typeface="Norwester"/>
              </a:rPr>
              <a:t>Github</a:t>
            </a:r>
            <a:r>
              <a:rPr lang="en-US" sz="5754" spc="420" dirty="0">
                <a:solidFill>
                  <a:srgbClr val="FFFFFF"/>
                </a:solidFill>
                <a:latin typeface="Norwester"/>
                <a:ea typeface="Norwester"/>
                <a:cs typeface="Norwester"/>
                <a:sym typeface="Norwester"/>
              </a:rPr>
              <a:t> Classroom</a:t>
            </a:r>
          </a:p>
        </p:txBody>
      </p:sp>
      <p:sp>
        <p:nvSpPr>
          <p:cNvPr id="11" name="Freeform 11">
            <a:extLst>
              <a:ext uri="{FF2B5EF4-FFF2-40B4-BE49-F238E27FC236}">
                <a16:creationId xmlns:a16="http://schemas.microsoft.com/office/drawing/2014/main" id="{75193C11-49BB-5F54-94CB-EF8509F0A2CD}"/>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D9BD453F-E2F9-6A6C-A721-21620BA95EED}"/>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14" name="Content Placeholder 4">
            <a:extLst>
              <a:ext uri="{FF2B5EF4-FFF2-40B4-BE49-F238E27FC236}">
                <a16:creationId xmlns:a16="http://schemas.microsoft.com/office/drawing/2014/main" id="{16908335-BF4E-F8B8-12E6-6EFC2424D45B}"/>
              </a:ext>
            </a:extLst>
          </p:cNvPr>
          <p:cNvPicPr>
            <a:picLocks noChangeAspect="1"/>
          </p:cNvPicPr>
          <p:nvPr/>
        </p:nvPicPr>
        <p:blipFill>
          <a:blip r:embed="rId9"/>
          <a:stretch>
            <a:fillRect/>
          </a:stretch>
        </p:blipFill>
        <p:spPr>
          <a:xfrm>
            <a:off x="1171511" y="309449"/>
            <a:ext cx="14741062" cy="8667476"/>
          </a:xfrm>
          <a:prstGeom prst="rect">
            <a:avLst/>
          </a:prstGeom>
        </p:spPr>
      </p:pic>
    </p:spTree>
    <p:extLst>
      <p:ext uri="{BB962C8B-B14F-4D97-AF65-F5344CB8AC3E}">
        <p14:creationId xmlns:p14="http://schemas.microsoft.com/office/powerpoint/2010/main" val="265553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7DD6D-5AAC-D551-74D9-ED10D629C5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50DA852-15E1-A18F-8033-069A8BE79298}"/>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34FC04E7-EE10-456C-D547-B9EB877E6A2A}"/>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97402CCD-1EF9-AD36-0679-281D68830789}"/>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3ADA8C65-7614-0C7D-8443-B30A153A32AA}"/>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C838DABA-6E5C-7D3C-AA4D-383AFDE27E61}"/>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67A655A8-A2D0-C90E-0ED9-A5AA428F979C}"/>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9D2D6370-8D98-3D59-7C30-08F30A77AEB5}"/>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E8D1EE76-E0F5-EBE5-A0E0-8651056F0642}"/>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C2E57B54-708A-43F2-2E2E-ADEDE4D0A9BB}"/>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Inversion Recovery Sequence</a:t>
            </a:r>
          </a:p>
        </p:txBody>
      </p:sp>
      <p:sp>
        <p:nvSpPr>
          <p:cNvPr id="11" name="Freeform 11">
            <a:extLst>
              <a:ext uri="{FF2B5EF4-FFF2-40B4-BE49-F238E27FC236}">
                <a16:creationId xmlns:a16="http://schemas.microsoft.com/office/drawing/2014/main" id="{6F45B2A9-051F-EACA-214A-4F37C30CED2A}"/>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BC85C0CE-7432-AB55-8711-A4CB84E0E65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BA3D08C9-8268-6A82-387D-6FD076391580}"/>
              </a:ext>
            </a:extLst>
          </p:cNvPr>
          <p:cNvSpPr txBox="1">
            <a:spLocks/>
          </p:cNvSpPr>
          <p:nvPr/>
        </p:nvSpPr>
        <p:spPr>
          <a:xfrm>
            <a:off x="838200" y="1825624"/>
            <a:ext cx="8991600" cy="682307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a 180° inversion pulse before standard SE sequence.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Suppresses specific tissue signals (e.g., fat in STIR, fluid in FLAIR).</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Short-TI Inversion Recovery (STIR) enhances lesion detection.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Fluid-Attenuated Inversion Recovery (FLAIR) highlights pathology.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in brain, spinal cord, and musculoskeletal imaging.</a:t>
            </a:r>
          </a:p>
          <a:p>
            <a:endParaRPr lang="en-US" sz="3500" dirty="0">
              <a:latin typeface="Arial" panose="020B0604020202020204" pitchFamily="34" charset="0"/>
              <a:cs typeface="Arial" panose="020B0604020202020204" pitchFamily="34" charset="0"/>
            </a:endParaRPr>
          </a:p>
        </p:txBody>
      </p:sp>
      <p:pic>
        <p:nvPicPr>
          <p:cNvPr id="15" name="Content Placeholder 4">
            <a:extLst>
              <a:ext uri="{FF2B5EF4-FFF2-40B4-BE49-F238E27FC236}">
                <a16:creationId xmlns:a16="http://schemas.microsoft.com/office/drawing/2014/main" id="{C962EF79-8DF3-3528-4800-8771437F19F3}"/>
              </a:ext>
            </a:extLst>
          </p:cNvPr>
          <p:cNvPicPr>
            <a:picLocks noChangeAspect="1"/>
          </p:cNvPicPr>
          <p:nvPr/>
        </p:nvPicPr>
        <p:blipFill>
          <a:blip r:embed="rId9"/>
          <a:stretch>
            <a:fillRect/>
          </a:stretch>
        </p:blipFill>
        <p:spPr>
          <a:xfrm>
            <a:off x="10007601" y="1978763"/>
            <a:ext cx="3513003" cy="3770919"/>
          </a:xfrm>
          <a:prstGeom prst="rect">
            <a:avLst/>
          </a:prstGeom>
        </p:spPr>
      </p:pic>
      <p:pic>
        <p:nvPicPr>
          <p:cNvPr id="16" name="Picture 15">
            <a:extLst>
              <a:ext uri="{FF2B5EF4-FFF2-40B4-BE49-F238E27FC236}">
                <a16:creationId xmlns:a16="http://schemas.microsoft.com/office/drawing/2014/main" id="{CE6B6A99-12DD-00CA-E912-C47E3104A116}"/>
              </a:ext>
            </a:extLst>
          </p:cNvPr>
          <p:cNvPicPr>
            <a:picLocks noChangeAspect="1"/>
          </p:cNvPicPr>
          <p:nvPr/>
        </p:nvPicPr>
        <p:blipFill>
          <a:blip r:embed="rId10"/>
          <a:stretch>
            <a:fillRect/>
          </a:stretch>
        </p:blipFill>
        <p:spPr>
          <a:xfrm>
            <a:off x="13944600" y="2004831"/>
            <a:ext cx="3952889" cy="3744851"/>
          </a:xfrm>
          <a:prstGeom prst="rect">
            <a:avLst/>
          </a:prstGeom>
        </p:spPr>
      </p:pic>
    </p:spTree>
    <p:extLst>
      <p:ext uri="{BB962C8B-B14F-4D97-AF65-F5344CB8AC3E}">
        <p14:creationId xmlns:p14="http://schemas.microsoft.com/office/powerpoint/2010/main" val="366156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366C4-30E2-0E91-7340-6E6D309528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4CE5AA-E87D-E2AE-16F6-27D7789B5E53}"/>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12B93622-987E-0D50-20DD-97DE25B6D087}"/>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1B69C5FF-6132-690F-ACB5-933892D8D47E}"/>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31AA45E4-F2F1-5F7F-42D4-4AD4959134A3}"/>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CEAC790E-B8AD-6D0F-9252-BBFFD7C11868}"/>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37ED65D-F78B-773C-9080-CCA27A878913}"/>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2F03EE2-90B5-FB8F-2FAA-426B62401383}"/>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63ABB691-B41E-7D20-D674-EB0D6F953EBC}"/>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37E2ADB-4FD9-FA32-C24D-1E97ED4D1A8E}"/>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Gradient-Echo (GRE) Sequence</a:t>
            </a:r>
          </a:p>
        </p:txBody>
      </p:sp>
      <p:sp>
        <p:nvSpPr>
          <p:cNvPr id="11" name="Freeform 11">
            <a:extLst>
              <a:ext uri="{FF2B5EF4-FFF2-40B4-BE49-F238E27FC236}">
                <a16:creationId xmlns:a16="http://schemas.microsoft.com/office/drawing/2014/main" id="{603C5FA4-6624-FD90-F3E6-99599891E54C}"/>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D5385CC-191D-F65F-3D81-A0DE59736565}"/>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4" name="Content Placeholder 2">
            <a:extLst>
              <a:ext uri="{FF2B5EF4-FFF2-40B4-BE49-F238E27FC236}">
                <a16:creationId xmlns:a16="http://schemas.microsoft.com/office/drawing/2014/main" id="{A3D40479-70F1-32AE-04C7-BD0092172FD3}"/>
              </a:ext>
            </a:extLst>
          </p:cNvPr>
          <p:cNvSpPr txBox="1">
            <a:spLocks/>
          </p:cNvSpPr>
          <p:nvPr/>
        </p:nvSpPr>
        <p:spPr>
          <a:xfrm>
            <a:off x="838200" y="1825625"/>
            <a:ext cx="9601200" cy="592729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variable flip angles and lacks a 180° refocusing pulse.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Produces T2* contrast, which is sensitive to hemorrhage and metal.</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Faster than SE, allowing high-resolution 3D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 in functional MRI (fMRI) and perfusion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Variants include T2*-weighted GRE and Steady-State Free Precession (SSFP).</a:t>
            </a:r>
          </a:p>
          <a:p>
            <a:endParaRPr lang="en-US" sz="3500" dirty="0">
              <a:latin typeface="Arial" panose="020B0604020202020204" pitchFamily="34" charset="0"/>
              <a:cs typeface="Arial" panose="020B0604020202020204" pitchFamily="34" charset="0"/>
            </a:endParaRPr>
          </a:p>
        </p:txBody>
      </p:sp>
      <p:pic>
        <p:nvPicPr>
          <p:cNvPr id="17" name="Content Placeholder 5">
            <a:extLst>
              <a:ext uri="{FF2B5EF4-FFF2-40B4-BE49-F238E27FC236}">
                <a16:creationId xmlns:a16="http://schemas.microsoft.com/office/drawing/2014/main" id="{DA7D2210-6643-828B-F6D6-EBD60DE0D06C}"/>
              </a:ext>
            </a:extLst>
          </p:cNvPr>
          <p:cNvPicPr>
            <a:picLocks noChangeAspect="1"/>
          </p:cNvPicPr>
          <p:nvPr/>
        </p:nvPicPr>
        <p:blipFill>
          <a:blip r:embed="rId9"/>
          <a:stretch>
            <a:fillRect/>
          </a:stretch>
        </p:blipFill>
        <p:spPr>
          <a:xfrm>
            <a:off x="10730972" y="1880744"/>
            <a:ext cx="6613879" cy="3491356"/>
          </a:xfrm>
          <a:prstGeom prst="rect">
            <a:avLst/>
          </a:prstGeom>
        </p:spPr>
      </p:pic>
      <p:pic>
        <p:nvPicPr>
          <p:cNvPr id="18" name="Picture 17">
            <a:extLst>
              <a:ext uri="{FF2B5EF4-FFF2-40B4-BE49-F238E27FC236}">
                <a16:creationId xmlns:a16="http://schemas.microsoft.com/office/drawing/2014/main" id="{B9E1D491-146D-F480-05F6-F73C0887738F}"/>
              </a:ext>
            </a:extLst>
          </p:cNvPr>
          <p:cNvPicPr>
            <a:picLocks noChangeAspect="1"/>
          </p:cNvPicPr>
          <p:nvPr/>
        </p:nvPicPr>
        <p:blipFill>
          <a:blip r:embed="rId10"/>
          <a:stretch>
            <a:fillRect/>
          </a:stretch>
        </p:blipFill>
        <p:spPr>
          <a:xfrm>
            <a:off x="10808502" y="5503555"/>
            <a:ext cx="6526138" cy="3075036"/>
          </a:xfrm>
          <a:prstGeom prst="rect">
            <a:avLst/>
          </a:prstGeom>
        </p:spPr>
      </p:pic>
    </p:spTree>
    <p:extLst>
      <p:ext uri="{BB962C8B-B14F-4D97-AF65-F5344CB8AC3E}">
        <p14:creationId xmlns:p14="http://schemas.microsoft.com/office/powerpoint/2010/main" val="184136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5490C-A518-A853-F21E-CBD4429D15EE}"/>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A01401D-6475-610B-A860-FC8A32F7D3F0}"/>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B66E01BB-A440-FB0A-E684-1816AF014A32}"/>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F5764EE0-FDCC-E8DB-2F5B-A7C8705A7F82}"/>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CA251EDE-A71F-C1F0-252D-CC7AE91C322E}"/>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3CC80A13-6DC5-73D1-11F9-4A68CE3F5C43}"/>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ECDCC07A-1393-7627-E4C9-4506E4AC1E4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8A125A01-88B4-0A68-76E3-371DD2D6DFE7}"/>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13" name="Content Placeholder 5">
            <a:extLst>
              <a:ext uri="{FF2B5EF4-FFF2-40B4-BE49-F238E27FC236}">
                <a16:creationId xmlns:a16="http://schemas.microsoft.com/office/drawing/2014/main" id="{DD7EB83A-419C-0B27-2986-86D2C6A4303F}"/>
              </a:ext>
            </a:extLst>
          </p:cNvPr>
          <p:cNvPicPr>
            <a:picLocks noChangeAspect="1"/>
          </p:cNvPicPr>
          <p:nvPr/>
        </p:nvPicPr>
        <p:blipFill>
          <a:blip r:embed="rId9"/>
          <a:stretch>
            <a:fillRect/>
          </a:stretch>
        </p:blipFill>
        <p:spPr>
          <a:xfrm>
            <a:off x="346538" y="1125865"/>
            <a:ext cx="6009197" cy="5924640"/>
          </a:xfrm>
          <a:prstGeom prst="rect">
            <a:avLst/>
          </a:prstGeom>
        </p:spPr>
      </p:pic>
      <p:sp>
        <p:nvSpPr>
          <p:cNvPr id="15" name="Content Placeholder 3">
            <a:extLst>
              <a:ext uri="{FF2B5EF4-FFF2-40B4-BE49-F238E27FC236}">
                <a16:creationId xmlns:a16="http://schemas.microsoft.com/office/drawing/2014/main" id="{2077E9C0-EE05-336A-488A-074850482428}"/>
              </a:ext>
            </a:extLst>
          </p:cNvPr>
          <p:cNvSpPr txBox="1">
            <a:spLocks/>
          </p:cNvSpPr>
          <p:nvPr/>
        </p:nvSpPr>
        <p:spPr>
          <a:xfrm>
            <a:off x="6837377" y="1104900"/>
            <a:ext cx="10189780" cy="654830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Susceptibility artifact</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Not relying on 180 for dephasing and rephasing</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Using rapid gradients instead</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Partial flip angle (&lt;90 degrees)</a:t>
            </a:r>
          </a:p>
        </p:txBody>
      </p:sp>
    </p:spTree>
    <p:extLst>
      <p:ext uri="{BB962C8B-B14F-4D97-AF65-F5344CB8AC3E}">
        <p14:creationId xmlns:p14="http://schemas.microsoft.com/office/powerpoint/2010/main" val="234311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D01E1-B75F-6026-8A45-C92889057A9F}"/>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4A15A7B5-D5B2-3D64-B032-5821AE108210}"/>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5BAF6B83-1307-4AA1-ACE0-F33C7E631EF6}"/>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D465EDBE-F2AD-304F-99D2-3859059379C7}"/>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B8DCD412-96E4-53F6-D42A-9F00A936DF4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B60ED82-A151-9414-13BF-908495C1BF1A}"/>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854BFD45-D1FC-BD93-49D5-3DFA7218F98E}"/>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40118A23-C435-26B2-A23E-0A7FA9F546B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2" name="Content Placeholder 2">
            <a:extLst>
              <a:ext uri="{FF2B5EF4-FFF2-40B4-BE49-F238E27FC236}">
                <a16:creationId xmlns:a16="http://schemas.microsoft.com/office/drawing/2014/main" id="{804F47AA-6B17-432C-60C9-B4363175BC69}"/>
              </a:ext>
            </a:extLst>
          </p:cNvPr>
          <p:cNvSpPr txBox="1">
            <a:spLocks/>
          </p:cNvSpPr>
          <p:nvPr/>
        </p:nvSpPr>
        <p:spPr>
          <a:xfrm>
            <a:off x="457008" y="874050"/>
            <a:ext cx="8305800" cy="833900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Extremely fast imaging technique using multiple gradient echoes.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fMRI, diffusion-weighted imaging (DWI), and perfusion MRI.</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Sensitive to motion artifacts but allows real-time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be single-shot or multi-shot for improved resolution.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Essential for stroke assessment and brain function studies</a:t>
            </a:r>
          </a:p>
        </p:txBody>
      </p:sp>
      <p:sp>
        <p:nvSpPr>
          <p:cNvPr id="3" name="Content Placeholder 3">
            <a:extLst>
              <a:ext uri="{FF2B5EF4-FFF2-40B4-BE49-F238E27FC236}">
                <a16:creationId xmlns:a16="http://schemas.microsoft.com/office/drawing/2014/main" id="{C6C5D6BD-D51F-F524-EE91-5AA90B42F613}"/>
              </a:ext>
            </a:extLst>
          </p:cNvPr>
          <p:cNvSpPr txBox="1">
            <a:spLocks/>
          </p:cNvSpPr>
          <p:nvPr/>
        </p:nvSpPr>
        <p:spPr>
          <a:xfrm>
            <a:off x="8915400" y="800100"/>
            <a:ext cx="9448800" cy="59802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DWI measures water molecule motion, crucial for stroke detection.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High sensitivity to early ischemic changes.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DTI maps white matter tracts using anisotropic diffusion.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neuroimaging to assess brain connectivity.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Key parameters: Apparent Diffusion Coefficient (ADC) and Fractional Anisotropy (FA).</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91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43CF-94D8-4BBC-E167-5DF2B17A28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A107305-3972-A274-24D0-F473F2EE18AC}"/>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31E6684B-3AFE-B0F1-B954-DCCFC988E7F9}"/>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AA2B5A72-2B4C-807D-306D-9050A6A1A595}"/>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A6E7EDF3-7674-7827-2BBD-4EF83AF56DEB}"/>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C05AE5BA-E560-1F16-0BA5-45FB45177FEB}"/>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7010F20F-4EA0-B8AC-5819-4C405FD06FBF}"/>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88301D57-1BFF-AA0B-DAD2-FAF96EC34E5A}"/>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91756723-C664-1DC5-4583-3CCDAEEF397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69AABCC-1AEF-7CEE-E1B8-2E5AD2B77236}"/>
              </a:ext>
            </a:extLst>
          </p:cNvPr>
          <p:cNvSpPr txBox="1"/>
          <p:nvPr/>
        </p:nvSpPr>
        <p:spPr>
          <a:xfrm>
            <a:off x="626158" y="549623"/>
            <a:ext cx="16201965"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Perfusion-Weighted Imaging (PWI) Sequences</a:t>
            </a:r>
          </a:p>
        </p:txBody>
      </p:sp>
      <p:sp>
        <p:nvSpPr>
          <p:cNvPr id="11" name="Freeform 11">
            <a:extLst>
              <a:ext uri="{FF2B5EF4-FFF2-40B4-BE49-F238E27FC236}">
                <a16:creationId xmlns:a16="http://schemas.microsoft.com/office/drawing/2014/main" id="{B8F4D794-DE22-521E-AA02-050298B5ADD6}"/>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EF018D5-947A-307F-9D80-B3F8FABB88B5}"/>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4" name="Content Placeholder 2">
            <a:extLst>
              <a:ext uri="{FF2B5EF4-FFF2-40B4-BE49-F238E27FC236}">
                <a16:creationId xmlns:a16="http://schemas.microsoft.com/office/drawing/2014/main" id="{3FC463E3-17D1-DBDE-EDF9-0A0FCD962F1D}"/>
              </a:ext>
            </a:extLst>
          </p:cNvPr>
          <p:cNvSpPr txBox="1">
            <a:spLocks/>
          </p:cNvSpPr>
          <p:nvPr/>
        </p:nvSpPr>
        <p:spPr>
          <a:xfrm>
            <a:off x="838200" y="1825625"/>
            <a:ext cx="7296284"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Measures blood flow dynamics in tissues.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stroke, tumor, and dementia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Techniques include Dynamic Susceptibility Contrast (DSC) and Arterial Spin Labeling (ASL).</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DSC uses contrast agents; ASL is non-invasive.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Provides maps of cerebral blood volume (CBV) and flow (CBF).</a:t>
            </a:r>
          </a:p>
          <a:p>
            <a:endParaRPr lang="en-US" sz="3500" dirty="0">
              <a:latin typeface="Arial" panose="020B0604020202020204" pitchFamily="34" charset="0"/>
              <a:cs typeface="Arial" panose="020B0604020202020204" pitchFamily="34" charset="0"/>
            </a:endParaRPr>
          </a:p>
        </p:txBody>
      </p:sp>
      <p:pic>
        <p:nvPicPr>
          <p:cNvPr id="17" name="Content Placeholder 5">
            <a:extLst>
              <a:ext uri="{FF2B5EF4-FFF2-40B4-BE49-F238E27FC236}">
                <a16:creationId xmlns:a16="http://schemas.microsoft.com/office/drawing/2014/main" id="{A5EEA92B-1F7F-0F2C-32CA-2C2DAAF4ADA2}"/>
              </a:ext>
            </a:extLst>
          </p:cNvPr>
          <p:cNvPicPr>
            <a:picLocks noChangeAspect="1"/>
          </p:cNvPicPr>
          <p:nvPr/>
        </p:nvPicPr>
        <p:blipFill>
          <a:blip r:embed="rId9"/>
          <a:stretch>
            <a:fillRect/>
          </a:stretch>
        </p:blipFill>
        <p:spPr>
          <a:xfrm>
            <a:off x="8134484" y="2183226"/>
            <a:ext cx="4911758" cy="5464740"/>
          </a:xfrm>
          <a:prstGeom prst="rect">
            <a:avLst/>
          </a:prstGeom>
        </p:spPr>
      </p:pic>
      <p:pic>
        <p:nvPicPr>
          <p:cNvPr id="18" name="Picture 17">
            <a:extLst>
              <a:ext uri="{FF2B5EF4-FFF2-40B4-BE49-F238E27FC236}">
                <a16:creationId xmlns:a16="http://schemas.microsoft.com/office/drawing/2014/main" id="{B13A180F-0D79-CA91-963B-315C34DBA396}"/>
              </a:ext>
            </a:extLst>
          </p:cNvPr>
          <p:cNvPicPr>
            <a:picLocks noChangeAspect="1"/>
          </p:cNvPicPr>
          <p:nvPr/>
        </p:nvPicPr>
        <p:blipFill>
          <a:blip r:embed="rId10"/>
          <a:stretch>
            <a:fillRect/>
          </a:stretch>
        </p:blipFill>
        <p:spPr>
          <a:xfrm>
            <a:off x="13030200" y="2219391"/>
            <a:ext cx="4999655" cy="5464740"/>
          </a:xfrm>
          <a:prstGeom prst="rect">
            <a:avLst/>
          </a:prstGeom>
        </p:spPr>
      </p:pic>
    </p:spTree>
    <p:extLst>
      <p:ext uri="{BB962C8B-B14F-4D97-AF65-F5344CB8AC3E}">
        <p14:creationId xmlns:p14="http://schemas.microsoft.com/office/powerpoint/2010/main" val="205244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7C677-3117-9E21-879D-25F8767868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22766D-1DE2-EDC3-3789-FA02E9F6DE82}"/>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2F564D7A-E1BE-8FC3-BE39-416A7D337871}"/>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7B0CC4EE-D7A5-B59B-3906-986A54547486}"/>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A2D072DC-8724-5173-FB95-69777983178A}"/>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A57DC2F-5EF2-63E9-8509-BE644491D1C5}"/>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3411188D-03E7-5878-2877-3C30685AE681}"/>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B63B06B5-6439-3DE6-ED12-C847B176D6C5}"/>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837AE0DE-E685-11B7-B851-4E403D3FF129}"/>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71067D43-9690-5965-B52F-2BFF0761E101}"/>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Cine Phase-Contrast MRI</a:t>
            </a:r>
          </a:p>
        </p:txBody>
      </p:sp>
      <p:sp>
        <p:nvSpPr>
          <p:cNvPr id="11" name="Freeform 11">
            <a:extLst>
              <a:ext uri="{FF2B5EF4-FFF2-40B4-BE49-F238E27FC236}">
                <a16:creationId xmlns:a16="http://schemas.microsoft.com/office/drawing/2014/main" id="{446140E3-54C0-C3D0-6B2B-1A480CFA079E}"/>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AFA16291-6617-8570-793A-39DA4916671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846EE643-B206-1327-7782-C6DBA8C942C9}"/>
              </a:ext>
            </a:extLst>
          </p:cNvPr>
          <p:cNvSpPr txBox="1">
            <a:spLocks/>
          </p:cNvSpPr>
          <p:nvPr/>
        </p:nvSpPr>
        <p:spPr>
          <a:xfrm>
            <a:off x="838200" y="1825625"/>
            <a:ext cx="86868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Captures dynamic blood flow and cerebrospinal fluid (CSF) motion.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velocity-encoded gradients for quantitative flow measurements.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Commonly used in cardiac and CSF flow studies.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evaluate hydrocephalus and congenital heart disease.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Non-invasive alternative to catheter-based techniques</a:t>
            </a:r>
          </a:p>
        </p:txBody>
      </p:sp>
      <p:pic>
        <p:nvPicPr>
          <p:cNvPr id="14" name="Content Placeholder 5">
            <a:extLst>
              <a:ext uri="{FF2B5EF4-FFF2-40B4-BE49-F238E27FC236}">
                <a16:creationId xmlns:a16="http://schemas.microsoft.com/office/drawing/2014/main" id="{D5433BEA-25CA-82E7-29EE-B015E2099046}"/>
              </a:ext>
            </a:extLst>
          </p:cNvPr>
          <p:cNvPicPr>
            <a:picLocks noChangeAspect="1"/>
          </p:cNvPicPr>
          <p:nvPr/>
        </p:nvPicPr>
        <p:blipFill>
          <a:blip r:embed="rId9"/>
          <a:stretch>
            <a:fillRect/>
          </a:stretch>
        </p:blipFill>
        <p:spPr>
          <a:xfrm>
            <a:off x="10184287" y="2029065"/>
            <a:ext cx="4094447" cy="5721088"/>
          </a:xfrm>
          <a:prstGeom prst="rect">
            <a:avLst/>
          </a:prstGeom>
        </p:spPr>
      </p:pic>
      <p:pic>
        <p:nvPicPr>
          <p:cNvPr id="15" name="Picture 14">
            <a:extLst>
              <a:ext uri="{FF2B5EF4-FFF2-40B4-BE49-F238E27FC236}">
                <a16:creationId xmlns:a16="http://schemas.microsoft.com/office/drawing/2014/main" id="{4A5A5C25-7B65-9E06-607A-B3883A7C3CCB}"/>
              </a:ext>
            </a:extLst>
          </p:cNvPr>
          <p:cNvPicPr>
            <a:picLocks noChangeAspect="1"/>
          </p:cNvPicPr>
          <p:nvPr/>
        </p:nvPicPr>
        <p:blipFill>
          <a:blip r:embed="rId10"/>
          <a:stretch>
            <a:fillRect/>
          </a:stretch>
        </p:blipFill>
        <p:spPr>
          <a:xfrm>
            <a:off x="14610110" y="2002997"/>
            <a:ext cx="3296890" cy="5564746"/>
          </a:xfrm>
          <a:prstGeom prst="rect">
            <a:avLst/>
          </a:prstGeom>
        </p:spPr>
      </p:pic>
    </p:spTree>
    <p:extLst>
      <p:ext uri="{BB962C8B-B14F-4D97-AF65-F5344CB8AC3E}">
        <p14:creationId xmlns:p14="http://schemas.microsoft.com/office/powerpoint/2010/main" val="367503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BAD2A-28FA-ABB1-7C87-6FECF9F8B79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5FCADDC-BD40-2205-6506-BAC00238673F}"/>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93F7813A-6784-84DA-F853-5890A494B913}"/>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EBAECEE0-C8E2-350C-8D17-A91C5F989417}"/>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75F0A003-A069-8F10-5308-F5D6AD91A733}"/>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6688A82D-965B-0259-3DFF-31BA9DDD9B80}"/>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264C5A9-D1B8-C67E-2611-49E47B2AC73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B4EA6D5-9493-C9F5-02D1-50F330F8ABE3}"/>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6DF12ED8-1474-D9AC-64F0-B3852D267F50}"/>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2BE3BAEB-E3CB-5269-49CE-1565E6506A0F}"/>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Introduction to Spin Echo (SE)</a:t>
            </a:r>
          </a:p>
        </p:txBody>
      </p:sp>
      <p:sp>
        <p:nvSpPr>
          <p:cNvPr id="11" name="Freeform 11">
            <a:extLst>
              <a:ext uri="{FF2B5EF4-FFF2-40B4-BE49-F238E27FC236}">
                <a16:creationId xmlns:a16="http://schemas.microsoft.com/office/drawing/2014/main" id="{01402095-68B5-498C-FB90-47D6BAAECCAD}"/>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56BB307B-34E8-C81B-956D-A0489EA76B1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F277964C-7CD2-3B27-2313-D00DA86E9024}"/>
              </a:ext>
            </a:extLst>
          </p:cNvPr>
          <p:cNvSpPr txBox="1">
            <a:spLocks/>
          </p:cNvSpPr>
          <p:nvPr/>
        </p:nvSpPr>
        <p:spPr>
          <a:xfrm>
            <a:off x="902208" y="2141537"/>
            <a:ext cx="14566392"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Developed to correct inhomogeneities and field variations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Based on 90° excitation and 180° refocusing pulses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Used to generate T1-weighted, T2-weighted, and PD images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Provides high signal-to-noise ratio (SNR) and good tissue contrast</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Fundamental to many advanced MRI techniques</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131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D36D1-4527-7CDB-427F-1D45F6F8B441}"/>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FA66A1E9-77B4-295E-B66B-6017D9DDC857}"/>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7FE610A5-FC41-D148-4578-D1F81C9A7092}"/>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FECD2DFB-8E09-86D9-96F1-FC6D63DF1AAD}"/>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D2FD37D2-DF9C-9DF9-B665-9DEAE44CA27B}"/>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800CE786-2530-E429-BD4D-0830393DE2E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62BDA8C6-02CA-66E6-4C60-588D627CDBAD}"/>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057627AB-FC75-066D-EE59-C06BFAED0B90}"/>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4" name="Content Placeholder 2">
            <a:extLst>
              <a:ext uri="{FF2B5EF4-FFF2-40B4-BE49-F238E27FC236}">
                <a16:creationId xmlns:a16="http://schemas.microsoft.com/office/drawing/2014/main" id="{1A573156-6932-C4AA-0E4B-D91CE35219C1}"/>
              </a:ext>
            </a:extLst>
          </p:cNvPr>
          <p:cNvSpPr txBox="1">
            <a:spLocks/>
          </p:cNvSpPr>
          <p:nvPr/>
        </p:nvSpPr>
        <p:spPr>
          <a:xfrm>
            <a:off x="872201" y="2324100"/>
            <a:ext cx="8139695"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Initial 90° RF pulse flips spins into the transverse plane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 180° RF refocusing pulse reverses dephasing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Echo signal forms at echo time (TE)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Repetition time (TR) determines contrast weighting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Image contrast depends on T1, T2, and proton density</a:t>
            </a:r>
          </a:p>
          <a:p>
            <a:endParaRPr lang="en-US" sz="3500" dirty="0">
              <a:latin typeface="Arial" panose="020B0604020202020204" pitchFamily="34" charset="0"/>
              <a:cs typeface="Arial" panose="020B0604020202020204" pitchFamily="34" charset="0"/>
            </a:endParaRPr>
          </a:p>
        </p:txBody>
      </p:sp>
      <p:pic>
        <p:nvPicPr>
          <p:cNvPr id="10" name="Content Placeholder 4">
            <a:extLst>
              <a:ext uri="{FF2B5EF4-FFF2-40B4-BE49-F238E27FC236}">
                <a16:creationId xmlns:a16="http://schemas.microsoft.com/office/drawing/2014/main" id="{76F32881-76FF-D6D3-D0AD-2C759A2FC7D8}"/>
              </a:ext>
            </a:extLst>
          </p:cNvPr>
          <p:cNvPicPr>
            <a:picLocks noChangeAspect="1"/>
          </p:cNvPicPr>
          <p:nvPr/>
        </p:nvPicPr>
        <p:blipFill>
          <a:blip r:embed="rId9"/>
          <a:stretch>
            <a:fillRect/>
          </a:stretch>
        </p:blipFill>
        <p:spPr>
          <a:xfrm>
            <a:off x="9310106" y="2324100"/>
            <a:ext cx="8489768" cy="4886015"/>
          </a:xfrm>
          <a:prstGeom prst="rect">
            <a:avLst/>
          </a:prstGeom>
        </p:spPr>
      </p:pic>
    </p:spTree>
    <p:extLst>
      <p:ext uri="{BB962C8B-B14F-4D97-AF65-F5344CB8AC3E}">
        <p14:creationId xmlns:p14="http://schemas.microsoft.com/office/powerpoint/2010/main" val="316708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2F2CC-B556-123A-848B-9D0A41DEA7E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6C55AA-FD3B-6618-8B9E-AFDDD21A46DC}"/>
              </a:ext>
            </a:extLst>
          </p:cNvPr>
          <p:cNvGrpSpPr/>
          <p:nvPr/>
        </p:nvGrpSpPr>
        <p:grpSpPr>
          <a:xfrm rot="-10800000">
            <a:off x="-1" y="380185"/>
            <a:ext cx="18287999" cy="1297030"/>
            <a:chOff x="0" y="0"/>
            <a:chExt cx="5146429" cy="341605"/>
          </a:xfrm>
          <a:solidFill>
            <a:schemeClr val="tx1"/>
          </a:solidFill>
        </p:grpSpPr>
        <p:sp>
          <p:nvSpPr>
            <p:cNvPr id="3" name="Freeform 3">
              <a:extLst>
                <a:ext uri="{FF2B5EF4-FFF2-40B4-BE49-F238E27FC236}">
                  <a16:creationId xmlns:a16="http://schemas.microsoft.com/office/drawing/2014/main" id="{0B5DED31-99BF-FB97-4963-32A704E59902}"/>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FC6EEE23-F3F0-9522-173F-DAF8AC602276}"/>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C848B643-652A-949D-17D7-40E7ED602BC8}"/>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AC40C60-61CD-D2D3-CE6E-0BE985DFBC47}"/>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6FCF291-4B58-CD49-1540-D338EDD16F8B}"/>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9DCCC339-B8DA-F7D0-1D97-76C7C1104BEA}"/>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FCFF75B4-6D57-0D0F-F6B0-848427F9F1C0}"/>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F3391CB-B66E-7B4A-BAC0-AF8B99CAA5D2}"/>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Magnetic Resonance Imaging</a:t>
            </a:r>
          </a:p>
        </p:txBody>
      </p:sp>
      <p:sp>
        <p:nvSpPr>
          <p:cNvPr id="11" name="Freeform 11">
            <a:extLst>
              <a:ext uri="{FF2B5EF4-FFF2-40B4-BE49-F238E27FC236}">
                <a16:creationId xmlns:a16="http://schemas.microsoft.com/office/drawing/2014/main" id="{9D99037F-6993-2830-EF87-0E34C76ABFA2}"/>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8270081-E126-444B-ABF0-1CD46D23465D}"/>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4828BE98-7E59-3B6A-43A3-758AE8C12F5E}"/>
              </a:ext>
            </a:extLst>
          </p:cNvPr>
          <p:cNvSpPr txBox="1"/>
          <p:nvPr/>
        </p:nvSpPr>
        <p:spPr>
          <a:xfrm>
            <a:off x="626159" y="2737509"/>
            <a:ext cx="7679641" cy="4770537"/>
          </a:xfrm>
          <a:prstGeom prst="rect">
            <a:avLst/>
          </a:prstGeom>
        </p:spPr>
        <p:txBody>
          <a:bodyPr wrap="square" lIns="0" tIns="0" rIns="0" bIns="0" rtlCol="0" anchor="t">
            <a:spAutoFit/>
          </a:bodyPr>
          <a:lstStyle/>
          <a:p>
            <a:pPr marL="571500" indent="-571500">
              <a:spcBef>
                <a:spcPts val="600"/>
              </a:spcBef>
              <a:buFont typeface="Wingdings" panose="05000000000000000000" pitchFamily="2" charset="2"/>
              <a:buChar char="§"/>
            </a:pPr>
            <a:r>
              <a:rPr lang="en-US" sz="3500" dirty="0">
                <a:latin typeface="Arial"/>
                <a:ea typeface="Arial"/>
                <a:cs typeface="Arial"/>
                <a:sym typeface="Arial"/>
              </a:rPr>
              <a:t>Imaging formation (</a:t>
            </a:r>
            <a:r>
              <a:rPr lang="en-US" sz="3500" dirty="0" err="1">
                <a:latin typeface="Arial"/>
                <a:ea typeface="Arial"/>
                <a:cs typeface="Arial"/>
                <a:sym typeface="Arial"/>
              </a:rPr>
              <a:t>e.g</a:t>
            </a:r>
            <a:r>
              <a:rPr lang="en-US" sz="3500" dirty="0">
                <a:latin typeface="Arial"/>
                <a:ea typeface="Arial"/>
                <a:cs typeface="Arial"/>
                <a:sym typeface="Arial"/>
              </a:rPr>
              <a:t> for lesion detection)</a:t>
            </a:r>
          </a:p>
          <a:p>
            <a:pPr marL="0" indent="0">
              <a:spcBef>
                <a:spcPts val="600"/>
              </a:spcBef>
              <a:buNone/>
            </a:pPr>
            <a:r>
              <a:rPr lang="en-US" sz="3500" dirty="0">
                <a:latin typeface="Arial"/>
                <a:ea typeface="Arial"/>
                <a:cs typeface="Arial"/>
                <a:sym typeface="Arial"/>
              </a:rPr>
              <a:t>       </a:t>
            </a:r>
            <a:r>
              <a:rPr lang="en-US" sz="3500" dirty="0">
                <a:solidFill>
                  <a:schemeClr val="accent6">
                    <a:lumMod val="75000"/>
                  </a:schemeClr>
                </a:solidFill>
                <a:latin typeface="Arial"/>
                <a:ea typeface="Arial"/>
                <a:cs typeface="Arial"/>
                <a:sym typeface="Arial"/>
              </a:rPr>
              <a:t>1.Signal</a:t>
            </a:r>
          </a:p>
          <a:p>
            <a:pPr marL="0" indent="0">
              <a:spcBef>
                <a:spcPts val="600"/>
              </a:spcBef>
              <a:buNone/>
            </a:pPr>
            <a:r>
              <a:rPr lang="en-US" sz="3500" dirty="0">
                <a:latin typeface="Arial"/>
                <a:ea typeface="Arial"/>
                <a:cs typeface="Arial"/>
                <a:sym typeface="Arial"/>
              </a:rPr>
              <a:t>       2. Localization</a:t>
            </a:r>
          </a:p>
          <a:p>
            <a:pPr marL="0" indent="0">
              <a:spcBef>
                <a:spcPts val="600"/>
              </a:spcBef>
              <a:buNone/>
            </a:pPr>
            <a:r>
              <a:rPr lang="en-US" sz="3500" dirty="0">
                <a:latin typeface="Arial"/>
                <a:ea typeface="Arial"/>
                <a:cs typeface="Arial"/>
                <a:sym typeface="Arial"/>
              </a:rPr>
              <a:t>       3. Resolution</a:t>
            </a:r>
          </a:p>
          <a:p>
            <a:pPr marL="0" indent="0">
              <a:spcBef>
                <a:spcPts val="600"/>
              </a:spcBef>
              <a:buNone/>
            </a:pPr>
            <a:r>
              <a:rPr lang="en-US" sz="3500" dirty="0">
                <a:latin typeface="Arial"/>
                <a:ea typeface="Arial"/>
                <a:cs typeface="Arial"/>
                <a:sym typeface="Arial"/>
              </a:rPr>
              <a:t>              -Contrast</a:t>
            </a:r>
          </a:p>
          <a:p>
            <a:pPr marL="0" indent="0">
              <a:spcBef>
                <a:spcPts val="600"/>
              </a:spcBef>
              <a:buNone/>
            </a:pPr>
            <a:r>
              <a:rPr lang="en-US" sz="3500" dirty="0">
                <a:latin typeface="Arial"/>
                <a:ea typeface="Arial"/>
                <a:cs typeface="Arial"/>
                <a:sym typeface="Arial"/>
              </a:rPr>
              <a:t>              -Spatial</a:t>
            </a:r>
          </a:p>
          <a:p>
            <a:pPr marL="0" indent="0">
              <a:spcBef>
                <a:spcPts val="600"/>
              </a:spcBef>
              <a:buNone/>
            </a:pPr>
            <a:r>
              <a:rPr lang="en-US" sz="3500" dirty="0">
                <a:latin typeface="Arial"/>
                <a:ea typeface="Arial"/>
                <a:cs typeface="Arial"/>
                <a:sym typeface="Arial"/>
              </a:rPr>
              <a:t>              -Temporal</a:t>
            </a:r>
          </a:p>
        </p:txBody>
      </p:sp>
      <p:pic>
        <p:nvPicPr>
          <p:cNvPr id="14" name="Picture 13">
            <a:extLst>
              <a:ext uri="{FF2B5EF4-FFF2-40B4-BE49-F238E27FC236}">
                <a16:creationId xmlns:a16="http://schemas.microsoft.com/office/drawing/2014/main" id="{B4ECE289-5547-63F7-FC0A-B6CC6C262C0D}"/>
              </a:ext>
            </a:extLst>
          </p:cNvPr>
          <p:cNvPicPr>
            <a:picLocks noChangeAspect="1"/>
          </p:cNvPicPr>
          <p:nvPr/>
        </p:nvPicPr>
        <p:blipFill>
          <a:blip r:embed="rId9"/>
          <a:stretch>
            <a:fillRect/>
          </a:stretch>
        </p:blipFill>
        <p:spPr>
          <a:xfrm>
            <a:off x="9753600" y="2171701"/>
            <a:ext cx="7936877" cy="5571286"/>
          </a:xfrm>
          <a:prstGeom prst="rect">
            <a:avLst/>
          </a:prstGeom>
        </p:spPr>
      </p:pic>
      <p:sp>
        <p:nvSpPr>
          <p:cNvPr id="16" name="TextBox 15">
            <a:extLst>
              <a:ext uri="{FF2B5EF4-FFF2-40B4-BE49-F238E27FC236}">
                <a16:creationId xmlns:a16="http://schemas.microsoft.com/office/drawing/2014/main" id="{4DC661C7-0861-AC76-F4E7-B6241114B1FD}"/>
              </a:ext>
            </a:extLst>
          </p:cNvPr>
          <p:cNvSpPr txBox="1"/>
          <p:nvPr/>
        </p:nvSpPr>
        <p:spPr>
          <a:xfrm>
            <a:off x="5996362" y="4058162"/>
            <a:ext cx="3757238" cy="2246769"/>
          </a:xfrm>
          <a:prstGeom prst="rect">
            <a:avLst/>
          </a:prstGeom>
          <a:noFill/>
        </p:spPr>
        <p:txBody>
          <a:bodyPr wrap="square" rtlCol="0">
            <a:spAutoFit/>
          </a:bodyPr>
          <a:lstStyle/>
          <a:p>
            <a:pPr marL="685800" indent="-685800">
              <a:buFont typeface="Wingdings" panose="05000000000000000000" pitchFamily="2" charset="2"/>
              <a:buChar char="Ø"/>
            </a:pPr>
            <a:r>
              <a:rPr lang="en-US" sz="3500" dirty="0">
                <a:latin typeface="Arial" panose="020B0604020202020204" pitchFamily="34" charset="0"/>
                <a:cs typeface="Arial" panose="020B0604020202020204" pitchFamily="34" charset="0"/>
              </a:rPr>
              <a:t>Magnet</a:t>
            </a:r>
          </a:p>
          <a:p>
            <a:pPr marL="685800" indent="-685800">
              <a:buFont typeface="Wingdings" panose="05000000000000000000" pitchFamily="2" charset="2"/>
              <a:buChar char="Ø"/>
            </a:pPr>
            <a:r>
              <a:rPr lang="en-US" sz="3500" dirty="0">
                <a:latin typeface="Arial" panose="020B0604020202020204" pitchFamily="34" charset="0"/>
                <a:cs typeface="Arial" panose="020B0604020202020204" pitchFamily="34" charset="0"/>
              </a:rPr>
              <a:t>Large</a:t>
            </a:r>
          </a:p>
          <a:p>
            <a:pPr marL="685800" indent="-685800">
              <a:buFont typeface="Wingdings" panose="05000000000000000000" pitchFamily="2" charset="2"/>
              <a:buChar char="Ø"/>
            </a:pPr>
            <a:r>
              <a:rPr lang="en-US" sz="3500" dirty="0">
                <a:latin typeface="Arial" panose="020B0604020202020204" pitchFamily="34" charset="0"/>
                <a:cs typeface="Arial" panose="020B0604020202020204" pitchFamily="34" charset="0"/>
              </a:rPr>
              <a:t>Tiny</a:t>
            </a:r>
          </a:p>
          <a:p>
            <a:pPr marL="685800" indent="-685800">
              <a:buFont typeface="Wingdings" panose="05000000000000000000" pitchFamily="2" charset="2"/>
              <a:buChar char="Ø"/>
            </a:pP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37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F656-54B1-510A-40C4-73292DB02E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F1AB6-BB39-FA9F-4D96-9BF5AB600641}"/>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FBE51B24-B025-FBDB-FFAE-A12DC866FF95}"/>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BE6BCAC5-DD51-794F-CDE9-622FACB0DD6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09D9F4B3-F9B6-FE80-5E90-9457063BC838}"/>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7B1A4B1-0D3D-F271-2902-092AF11887B7}"/>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F163B0AA-3309-E08A-0B6B-3B5971241083}"/>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135CBE52-A0D6-101D-9829-E202D1013165}"/>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0609822B-EFC3-1386-680D-53534C211778}"/>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5745C35F-3DA4-FB81-AB0D-38EDBA95FFE8}"/>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T1-Weighted Imaging with SE</a:t>
            </a:r>
          </a:p>
        </p:txBody>
      </p:sp>
      <p:sp>
        <p:nvSpPr>
          <p:cNvPr id="11" name="Freeform 11">
            <a:extLst>
              <a:ext uri="{FF2B5EF4-FFF2-40B4-BE49-F238E27FC236}">
                <a16:creationId xmlns:a16="http://schemas.microsoft.com/office/drawing/2014/main" id="{01DB3D83-6FD1-F893-31DA-43D93313692D}"/>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09940E1E-850E-6028-D97C-E086DE7FB7AB}"/>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A12327D7-3021-CB3E-057C-621EF47BA587}"/>
              </a:ext>
            </a:extLst>
          </p:cNvPr>
          <p:cNvSpPr txBox="1">
            <a:spLocks/>
          </p:cNvSpPr>
          <p:nvPr/>
        </p:nvSpPr>
        <p:spPr>
          <a:xfrm>
            <a:off x="838200" y="1825625"/>
            <a:ext cx="8077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Short TR (300–700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 and short TE (10–30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Highlights fat, while fluid appears dark</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Good for anatomical details and post-contrast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brain, spine, and musculoskeletal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detecting tumors, inflammation, and enhancement patterns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64C7B454-6ED1-D0CB-49D4-D573567B864E}"/>
              </a:ext>
            </a:extLst>
          </p:cNvPr>
          <p:cNvPicPr>
            <a:picLocks noChangeAspect="1"/>
          </p:cNvPicPr>
          <p:nvPr/>
        </p:nvPicPr>
        <p:blipFill>
          <a:blip r:embed="rId9"/>
          <a:stretch>
            <a:fillRect/>
          </a:stretch>
        </p:blipFill>
        <p:spPr>
          <a:xfrm>
            <a:off x="9143999" y="2650796"/>
            <a:ext cx="8880325" cy="2955471"/>
          </a:xfrm>
          <a:prstGeom prst="rect">
            <a:avLst/>
          </a:prstGeom>
        </p:spPr>
      </p:pic>
    </p:spTree>
    <p:extLst>
      <p:ext uri="{BB962C8B-B14F-4D97-AF65-F5344CB8AC3E}">
        <p14:creationId xmlns:p14="http://schemas.microsoft.com/office/powerpoint/2010/main" val="856635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EFE8-C9D4-32C9-4095-B3B07930B1DF}"/>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11C174E7-132A-3F54-6D63-14E5A783FD8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9DD962AD-04FD-C9C7-FEB8-50C1FBAAD07C}"/>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EECB1B72-7B99-C304-CC7A-932939784D5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C7F6CC37-7882-EB87-E115-2DDF5E5FE47C}"/>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F69D88E2-1D13-2D5C-94FC-EBC3D2A2EFF0}"/>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7E7512A3-15A6-92EA-FCCD-A44D2E46AC6B}"/>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09239637-BE36-6BDF-555D-4A50753DC10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2" name="Content Placeholder 4">
            <a:extLst>
              <a:ext uri="{FF2B5EF4-FFF2-40B4-BE49-F238E27FC236}">
                <a16:creationId xmlns:a16="http://schemas.microsoft.com/office/drawing/2014/main" id="{23C9C52D-60FB-8828-1637-0FB807115C54}"/>
              </a:ext>
            </a:extLst>
          </p:cNvPr>
          <p:cNvPicPr>
            <a:picLocks noChangeAspect="1"/>
          </p:cNvPicPr>
          <p:nvPr/>
        </p:nvPicPr>
        <p:blipFill>
          <a:blip r:embed="rId9"/>
          <a:stretch>
            <a:fillRect/>
          </a:stretch>
        </p:blipFill>
        <p:spPr>
          <a:xfrm>
            <a:off x="1041540" y="4227623"/>
            <a:ext cx="14859001" cy="4687211"/>
          </a:xfrm>
          <a:prstGeom prst="rect">
            <a:avLst/>
          </a:prstGeom>
        </p:spPr>
      </p:pic>
      <p:sp>
        <p:nvSpPr>
          <p:cNvPr id="3" name="TextBox 2">
            <a:extLst>
              <a:ext uri="{FF2B5EF4-FFF2-40B4-BE49-F238E27FC236}">
                <a16:creationId xmlns:a16="http://schemas.microsoft.com/office/drawing/2014/main" id="{4C313BB3-3658-762A-48F5-2A0C559ACAD2}"/>
              </a:ext>
            </a:extLst>
          </p:cNvPr>
          <p:cNvSpPr txBox="1"/>
          <p:nvPr/>
        </p:nvSpPr>
        <p:spPr>
          <a:xfrm>
            <a:off x="1319125" y="1856383"/>
            <a:ext cx="14303830"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Parameter that is important for T1WI is TR</a:t>
            </a:r>
          </a:p>
          <a:p>
            <a:r>
              <a:rPr lang="en-US" sz="3500" dirty="0">
                <a:latin typeface="Arial" panose="020B0604020202020204" pitchFamily="34" charset="0"/>
                <a:cs typeface="Arial" panose="020B0604020202020204" pitchFamily="34" charset="0"/>
              </a:rPr>
              <a:t>Maximize T1 contrast-short TR</a:t>
            </a:r>
          </a:p>
          <a:p>
            <a:r>
              <a:rPr lang="en-US" sz="3500" dirty="0">
                <a:latin typeface="Arial" panose="020B0604020202020204" pitchFamily="34" charset="0"/>
                <a:cs typeface="Arial" panose="020B0604020202020204" pitchFamily="34" charset="0"/>
              </a:rPr>
              <a:t>Minimizing T1 contrast-long TR</a:t>
            </a:r>
          </a:p>
        </p:txBody>
      </p:sp>
    </p:spTree>
    <p:extLst>
      <p:ext uri="{BB962C8B-B14F-4D97-AF65-F5344CB8AC3E}">
        <p14:creationId xmlns:p14="http://schemas.microsoft.com/office/powerpoint/2010/main" val="3745902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7667A-7A4F-AABA-8D82-F3E2D913E57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075901-504A-2109-7178-706F284AB8EE}"/>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B48F311F-F208-EABE-30C4-771168747BA5}"/>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1764C852-204B-CF11-26D3-29ABFB697BB5}"/>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9731DC18-3C79-5541-A857-0B639E2A987B}"/>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851C2CCE-B0AE-214D-9146-43A71EE77F22}"/>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CED0091A-21CF-DE87-785E-530BB1E4BD0F}"/>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F3AAA0C8-5076-B685-6A7E-6E4577D46342}"/>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16BA4D09-7252-2E02-3762-B6A8A12FCF4A}"/>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148693B0-E871-5EBB-83CB-963A1A3E42EA}"/>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T2-Weighted Imaging with SE</a:t>
            </a:r>
          </a:p>
        </p:txBody>
      </p:sp>
      <p:sp>
        <p:nvSpPr>
          <p:cNvPr id="11" name="Freeform 11">
            <a:extLst>
              <a:ext uri="{FF2B5EF4-FFF2-40B4-BE49-F238E27FC236}">
                <a16:creationId xmlns:a16="http://schemas.microsoft.com/office/drawing/2014/main" id="{19FFE11A-093F-3EA5-F22C-D067B1985EF3}"/>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0ED2458-0F44-51C3-F4E6-FFA6D2CCAA4A}"/>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9ABE390A-D97B-915C-BEE3-6938905FD71C}"/>
              </a:ext>
            </a:extLst>
          </p:cNvPr>
          <p:cNvSpPr txBox="1">
            <a:spLocks/>
          </p:cNvSpPr>
          <p:nvPr/>
        </p:nvSpPr>
        <p:spPr>
          <a:xfrm>
            <a:off x="304800" y="1825625"/>
            <a:ext cx="770882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Long TR (2000+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 and long TE (70+ </a:t>
            </a:r>
            <a:r>
              <a:rPr lang="en-US" sz="3500" dirty="0" err="1">
                <a:latin typeface="Arial" panose="020B0604020202020204" pitchFamily="34" charset="0"/>
                <a:cs typeface="Arial" panose="020B0604020202020204" pitchFamily="34" charset="0"/>
              </a:rPr>
              <a:t>ms</a:t>
            </a:r>
            <a:r>
              <a:rPr lang="en-US" sz="3500"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Fluid (CSF, edema) appears bright, fat is dark</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Excellent for pathology detection (e.g., tumors, strokes, infections)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brain, spine, and musculoskeletal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differentiate between acute and chronic conditions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D9A07D50-F02E-E1AA-11AE-3C27395D27CC}"/>
              </a:ext>
            </a:extLst>
          </p:cNvPr>
          <p:cNvPicPr>
            <a:picLocks noChangeAspect="1"/>
          </p:cNvPicPr>
          <p:nvPr/>
        </p:nvPicPr>
        <p:blipFill>
          <a:blip r:embed="rId9"/>
          <a:stretch>
            <a:fillRect/>
          </a:stretch>
        </p:blipFill>
        <p:spPr>
          <a:xfrm>
            <a:off x="8013620" y="1728981"/>
            <a:ext cx="10217836" cy="3364600"/>
          </a:xfrm>
          <a:prstGeom prst="rect">
            <a:avLst/>
          </a:prstGeom>
        </p:spPr>
      </p:pic>
    </p:spTree>
    <p:extLst>
      <p:ext uri="{BB962C8B-B14F-4D97-AF65-F5344CB8AC3E}">
        <p14:creationId xmlns:p14="http://schemas.microsoft.com/office/powerpoint/2010/main" val="3807365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A0DB-8F03-E159-4068-73FBC8AC06A9}"/>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46F55284-4E3B-0177-08EF-34ADC58690E4}"/>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B2A53E31-4F17-EDC8-3D52-680233CE1DB0}"/>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229DD65-D647-EFF0-AE09-365DE5F4B96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0B22814A-C4DE-2A67-7C43-1A8C572333D3}"/>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99134CC2-66E1-5099-FED2-303195EFF3FA}"/>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A1D193EB-3D55-47EB-723F-EBB93D3F08AE}"/>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24A494C-4E5E-B475-EDAD-6EE7572F8D5E}"/>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2" name="Content Placeholder 4">
            <a:extLst>
              <a:ext uri="{FF2B5EF4-FFF2-40B4-BE49-F238E27FC236}">
                <a16:creationId xmlns:a16="http://schemas.microsoft.com/office/drawing/2014/main" id="{7AB0E601-08C5-0E05-F600-D8B3CCD76B00}"/>
              </a:ext>
            </a:extLst>
          </p:cNvPr>
          <p:cNvPicPr>
            <a:picLocks noChangeAspect="1"/>
          </p:cNvPicPr>
          <p:nvPr/>
        </p:nvPicPr>
        <p:blipFill>
          <a:blip r:embed="rId9"/>
          <a:stretch>
            <a:fillRect/>
          </a:stretch>
        </p:blipFill>
        <p:spPr>
          <a:xfrm>
            <a:off x="1752600" y="3695700"/>
            <a:ext cx="13759641" cy="5029157"/>
          </a:xfrm>
          <a:prstGeom prst="rect">
            <a:avLst/>
          </a:prstGeom>
        </p:spPr>
      </p:pic>
      <p:sp>
        <p:nvSpPr>
          <p:cNvPr id="3" name="TextBox 2">
            <a:extLst>
              <a:ext uri="{FF2B5EF4-FFF2-40B4-BE49-F238E27FC236}">
                <a16:creationId xmlns:a16="http://schemas.microsoft.com/office/drawing/2014/main" id="{53381548-9E04-FB24-1E96-9B7FDBF2422B}"/>
              </a:ext>
            </a:extLst>
          </p:cNvPr>
          <p:cNvSpPr txBox="1"/>
          <p:nvPr/>
        </p:nvSpPr>
        <p:spPr>
          <a:xfrm>
            <a:off x="1752600" y="1647405"/>
            <a:ext cx="11963400"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Parameter that is important for T2WI is TE</a:t>
            </a:r>
          </a:p>
          <a:p>
            <a:r>
              <a:rPr lang="en-US" sz="3500" dirty="0">
                <a:latin typeface="Arial" panose="020B0604020202020204" pitchFamily="34" charset="0"/>
                <a:cs typeface="Arial" panose="020B0604020202020204" pitchFamily="34" charset="0"/>
              </a:rPr>
              <a:t>Maximize T2 contrast-long TE</a:t>
            </a:r>
          </a:p>
          <a:p>
            <a:r>
              <a:rPr lang="en-US" sz="3500" dirty="0">
                <a:latin typeface="Arial" panose="020B0604020202020204" pitchFamily="34" charset="0"/>
                <a:cs typeface="Arial" panose="020B0604020202020204" pitchFamily="34" charset="0"/>
              </a:rPr>
              <a:t>Minimizing T2 contrast-short TE</a:t>
            </a:r>
          </a:p>
        </p:txBody>
      </p:sp>
    </p:spTree>
    <p:extLst>
      <p:ext uri="{BB962C8B-B14F-4D97-AF65-F5344CB8AC3E}">
        <p14:creationId xmlns:p14="http://schemas.microsoft.com/office/powerpoint/2010/main" val="365987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B15D-0986-5803-70C0-39D92F1E910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B578D7-3DBD-7563-AC2A-65DB9031A2ED}"/>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20F40103-030A-3021-368C-7C021F3BD91A}"/>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D5477701-7201-D23B-0A84-0661521C744E}"/>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B69E4466-BE61-3665-3DF1-C012083E01B4}"/>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DEFFC8C6-45C7-0EB5-A7CE-C9DD90A53255}"/>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E76230DA-BDAC-B7FA-8212-4DC73482C8D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E278B9B3-BC5F-08FB-36A9-1595079CC07C}"/>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5D5F3DBA-E30A-5248-E00E-A8C6A1E57E39}"/>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F03BF538-2501-5569-16CE-E09D0568B690}"/>
              </a:ext>
            </a:extLst>
          </p:cNvPr>
          <p:cNvSpPr txBox="1"/>
          <p:nvPr/>
        </p:nvSpPr>
        <p:spPr>
          <a:xfrm>
            <a:off x="626159" y="549623"/>
            <a:ext cx="13789918"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Proton Density (PD)-Weighted SE</a:t>
            </a:r>
          </a:p>
        </p:txBody>
      </p:sp>
      <p:sp>
        <p:nvSpPr>
          <p:cNvPr id="11" name="Freeform 11">
            <a:extLst>
              <a:ext uri="{FF2B5EF4-FFF2-40B4-BE49-F238E27FC236}">
                <a16:creationId xmlns:a16="http://schemas.microsoft.com/office/drawing/2014/main" id="{16270E62-767D-6D96-204F-B2404FBA40B1}"/>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8D2301D4-96D7-DCFF-5B6F-AEA66565C01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B02C614F-E367-498F-D458-D1743636D45D}"/>
              </a:ext>
            </a:extLst>
          </p:cNvPr>
          <p:cNvSpPr txBox="1">
            <a:spLocks/>
          </p:cNvSpPr>
          <p:nvPr/>
        </p:nvSpPr>
        <p:spPr>
          <a:xfrm>
            <a:off x="914400" y="1962784"/>
            <a:ext cx="11049000" cy="478548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Intermediate TR and TE settings</a:t>
            </a:r>
          </a:p>
          <a:p>
            <a:pPr>
              <a:lnSpc>
                <a:spcPct val="16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Balances T1 and T2 effects for high tissue contrast</a:t>
            </a:r>
          </a:p>
          <a:p>
            <a:pPr>
              <a:lnSpc>
                <a:spcPct val="16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Good for joint cartilage and brain imaging</a:t>
            </a:r>
          </a:p>
          <a:p>
            <a:pPr>
              <a:lnSpc>
                <a:spcPct val="16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assessing subtle pathology</a:t>
            </a:r>
          </a:p>
          <a:p>
            <a:pPr>
              <a:lnSpc>
                <a:spcPct val="16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Reduces fluid suppression compared to T2</a:t>
            </a:r>
          </a:p>
          <a:p>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083E42FD-A4C5-36CF-F1A7-06D44BBE597C}"/>
              </a:ext>
            </a:extLst>
          </p:cNvPr>
          <p:cNvPicPr>
            <a:picLocks noChangeAspect="1"/>
          </p:cNvPicPr>
          <p:nvPr/>
        </p:nvPicPr>
        <p:blipFill>
          <a:blip r:embed="rId9"/>
          <a:stretch>
            <a:fillRect/>
          </a:stretch>
        </p:blipFill>
        <p:spPr>
          <a:xfrm>
            <a:off x="12825551" y="2247900"/>
            <a:ext cx="4998858" cy="4785314"/>
          </a:xfrm>
          <a:prstGeom prst="rect">
            <a:avLst/>
          </a:prstGeom>
        </p:spPr>
      </p:pic>
    </p:spTree>
    <p:extLst>
      <p:ext uri="{BB962C8B-B14F-4D97-AF65-F5344CB8AC3E}">
        <p14:creationId xmlns:p14="http://schemas.microsoft.com/office/powerpoint/2010/main" val="51252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1E3E-FA53-EFBC-8ED8-0EA547F1607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D1AF40E-EDEC-D59D-269E-7603F9971C44}"/>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B4A0A910-3DD7-351F-D29F-8F7785BBC21D}"/>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CC0FCEEE-E5F8-6AFD-F8B8-8AD799210CDB}"/>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DB0F6D47-33D2-964E-65AE-B6310E1A0C30}"/>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10C9755-7E35-A8C7-B1E1-3582CFFF2AA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EFD0D646-6B6E-3166-C2A7-1048DC2F483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3CC72FE6-1D64-8089-21A9-0E509E4BEC3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3A5B3760-F496-261D-4D9C-6161CDB3A47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BBC68B91-EEBC-E6E8-8461-212E2AA31A4B}"/>
              </a:ext>
            </a:extLst>
          </p:cNvPr>
          <p:cNvSpPr txBox="1"/>
          <p:nvPr/>
        </p:nvSpPr>
        <p:spPr>
          <a:xfrm>
            <a:off x="626158" y="549623"/>
            <a:ext cx="159092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Fast Spin Echo (FSE)/Turbo Spin Echo (TSE)</a:t>
            </a:r>
          </a:p>
        </p:txBody>
      </p:sp>
      <p:sp>
        <p:nvSpPr>
          <p:cNvPr id="11" name="Freeform 11">
            <a:extLst>
              <a:ext uri="{FF2B5EF4-FFF2-40B4-BE49-F238E27FC236}">
                <a16:creationId xmlns:a16="http://schemas.microsoft.com/office/drawing/2014/main" id="{A2CD43A3-E541-6568-DA6A-46606A53E81F}"/>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F0058CC6-5EE8-7BEA-623D-1690F68002C0}"/>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20E7F8A0-4A5F-CB3D-35B2-DEC7F82A861D}"/>
              </a:ext>
            </a:extLst>
          </p:cNvPr>
          <p:cNvSpPr txBox="1">
            <a:spLocks/>
          </p:cNvSpPr>
          <p:nvPr/>
        </p:nvSpPr>
        <p:spPr>
          <a:xfrm>
            <a:off x="838200" y="1825625"/>
            <a:ext cx="8458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multiple 180° refocusing pulses per TR cycle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Reduces scan time significantly compared to conventional SE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Produces higher SNR with better spatial resolution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Reduces motion artifacts in clinical applications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Commonly used </a:t>
            </a:r>
            <a:r>
              <a:rPr lang="en-US" sz="3500" dirty="0">
                <a:solidFill>
                  <a:schemeClr val="accent2">
                    <a:lumMod val="75000"/>
                  </a:schemeClr>
                </a:solidFill>
                <a:latin typeface="Arial" panose="020B0604020202020204" pitchFamily="34" charset="0"/>
                <a:cs typeface="Arial" panose="020B0604020202020204" pitchFamily="34" charset="0"/>
              </a:rPr>
              <a:t>in brain</a:t>
            </a:r>
            <a:r>
              <a:rPr lang="en-US" sz="3500" dirty="0">
                <a:latin typeface="Arial" panose="020B0604020202020204" pitchFamily="34" charset="0"/>
                <a:cs typeface="Arial" panose="020B0604020202020204" pitchFamily="34" charset="0"/>
              </a:rPr>
              <a:t>, spine, and musculoskeletal imaging</a:t>
            </a:r>
          </a:p>
        </p:txBody>
      </p:sp>
      <p:pic>
        <p:nvPicPr>
          <p:cNvPr id="14" name="Content Placeholder 5">
            <a:extLst>
              <a:ext uri="{FF2B5EF4-FFF2-40B4-BE49-F238E27FC236}">
                <a16:creationId xmlns:a16="http://schemas.microsoft.com/office/drawing/2014/main" id="{A4F99C39-0BEB-D14D-8961-54FAB3F7D8FB}"/>
              </a:ext>
            </a:extLst>
          </p:cNvPr>
          <p:cNvPicPr>
            <a:picLocks noChangeAspect="1"/>
          </p:cNvPicPr>
          <p:nvPr/>
        </p:nvPicPr>
        <p:blipFill>
          <a:blip r:embed="rId9"/>
          <a:stretch>
            <a:fillRect/>
          </a:stretch>
        </p:blipFill>
        <p:spPr>
          <a:xfrm>
            <a:off x="9516938" y="2569464"/>
            <a:ext cx="8660107" cy="3607499"/>
          </a:xfrm>
          <a:prstGeom prst="rect">
            <a:avLst/>
          </a:prstGeom>
        </p:spPr>
      </p:pic>
    </p:spTree>
    <p:extLst>
      <p:ext uri="{BB962C8B-B14F-4D97-AF65-F5344CB8AC3E}">
        <p14:creationId xmlns:p14="http://schemas.microsoft.com/office/powerpoint/2010/main" val="465812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8268-7B8F-68C2-F693-EAF99E96573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BB650B-042C-934C-3587-C72DC32214AB}"/>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CC9F5CA9-4031-FA7C-EADB-6224AE64A642}"/>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58AD27E8-270A-70FC-CFF6-55E8346353FE}"/>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B3B021C8-F7B4-238E-6435-E0921176B896}"/>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92CB094D-D6FB-BE6B-602D-A15C215C94AE}"/>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2C292FA-1CED-10AB-2E3C-18456936BC04}"/>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D73B3306-9237-415A-CF99-730DB72399A4}"/>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63F1314-1823-B3EC-079C-D72A0088D5D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C19D7CAF-332E-DD66-AD2C-D6BD92399ED1}"/>
              </a:ext>
            </a:extLst>
          </p:cNvPr>
          <p:cNvSpPr txBox="1"/>
          <p:nvPr/>
        </p:nvSpPr>
        <p:spPr>
          <a:xfrm>
            <a:off x="626158" y="549623"/>
            <a:ext cx="148424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Inversion Recovery (IR) SE Techniques</a:t>
            </a:r>
          </a:p>
        </p:txBody>
      </p:sp>
      <p:sp>
        <p:nvSpPr>
          <p:cNvPr id="11" name="Freeform 11">
            <a:extLst>
              <a:ext uri="{FF2B5EF4-FFF2-40B4-BE49-F238E27FC236}">
                <a16:creationId xmlns:a16="http://schemas.microsoft.com/office/drawing/2014/main" id="{D1466B81-4A21-A6A2-2DBD-693C2417A0E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DEA35DF3-E622-543C-8BD0-750177B13254}"/>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FDA4686C-506B-6760-59AD-A7434C769567}"/>
              </a:ext>
            </a:extLst>
          </p:cNvPr>
          <p:cNvSpPr txBox="1">
            <a:spLocks/>
          </p:cNvSpPr>
          <p:nvPr/>
        </p:nvSpPr>
        <p:spPr>
          <a:xfrm>
            <a:off x="838200" y="1825625"/>
            <a:ext cx="8001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an initial 180° inversion pulse before SE sequence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STIR (Short-TI IR): Suppresses fat signal</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FLAIR (Fluid-Attenuated IR): Suppresses CSF signal</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Enhances contrast for lesion detection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Applied in neuro, musculoskeletal, and cardiac imaging</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4096A9A8-F62E-5AD4-99FE-C1D4BEFBEDA1}"/>
              </a:ext>
            </a:extLst>
          </p:cNvPr>
          <p:cNvPicPr>
            <a:picLocks noChangeAspect="1"/>
          </p:cNvPicPr>
          <p:nvPr/>
        </p:nvPicPr>
        <p:blipFill>
          <a:blip r:embed="rId9"/>
          <a:stretch>
            <a:fillRect/>
          </a:stretch>
        </p:blipFill>
        <p:spPr>
          <a:xfrm>
            <a:off x="9092662" y="1897523"/>
            <a:ext cx="8871700" cy="4867416"/>
          </a:xfrm>
          <a:prstGeom prst="rect">
            <a:avLst/>
          </a:prstGeom>
        </p:spPr>
      </p:pic>
    </p:spTree>
    <p:extLst>
      <p:ext uri="{BB962C8B-B14F-4D97-AF65-F5344CB8AC3E}">
        <p14:creationId xmlns:p14="http://schemas.microsoft.com/office/powerpoint/2010/main" val="627736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6DCED-5594-F756-F8F1-5636E9162F7A}"/>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63CD491-3853-DAB0-35E7-0874265E90EA}"/>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DEBB2AA7-9EDB-5E69-5031-0E75CE4581B1}"/>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62083349-1A78-127D-BFB2-5602D93D1DE1}"/>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63B05839-E97A-83D3-D530-C8FD5234CB5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E4EDBB28-ABFB-096E-FDDC-11389BCCCB22}"/>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0AE53D8E-F4B1-8127-EB12-A6D7C169A6F7}"/>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F21AE3F-F63D-68D0-E841-907A8A226CE8}"/>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2" name="Content Placeholder 5">
            <a:extLst>
              <a:ext uri="{FF2B5EF4-FFF2-40B4-BE49-F238E27FC236}">
                <a16:creationId xmlns:a16="http://schemas.microsoft.com/office/drawing/2014/main" id="{30E4AF39-3DEF-E440-4996-107C19FB0552}"/>
              </a:ext>
            </a:extLst>
          </p:cNvPr>
          <p:cNvPicPr>
            <a:picLocks noChangeAspect="1"/>
          </p:cNvPicPr>
          <p:nvPr/>
        </p:nvPicPr>
        <p:blipFill>
          <a:blip r:embed="rId9"/>
          <a:stretch>
            <a:fillRect/>
          </a:stretch>
        </p:blipFill>
        <p:spPr>
          <a:xfrm>
            <a:off x="8229600" y="1118636"/>
            <a:ext cx="8505804" cy="8008140"/>
          </a:xfrm>
          <a:prstGeom prst="rect">
            <a:avLst/>
          </a:prstGeom>
        </p:spPr>
      </p:pic>
      <p:pic>
        <p:nvPicPr>
          <p:cNvPr id="3" name="Picture 2">
            <a:extLst>
              <a:ext uri="{FF2B5EF4-FFF2-40B4-BE49-F238E27FC236}">
                <a16:creationId xmlns:a16="http://schemas.microsoft.com/office/drawing/2014/main" id="{A87F713D-E29B-4802-7E67-8D416C30F78D}"/>
              </a:ext>
            </a:extLst>
          </p:cNvPr>
          <p:cNvPicPr>
            <a:picLocks noChangeAspect="1"/>
          </p:cNvPicPr>
          <p:nvPr/>
        </p:nvPicPr>
        <p:blipFill>
          <a:blip r:embed="rId10"/>
          <a:stretch>
            <a:fillRect/>
          </a:stretch>
        </p:blipFill>
        <p:spPr>
          <a:xfrm>
            <a:off x="541487" y="1025541"/>
            <a:ext cx="7459513" cy="4024864"/>
          </a:xfrm>
          <a:prstGeom prst="rect">
            <a:avLst/>
          </a:prstGeom>
        </p:spPr>
      </p:pic>
      <p:pic>
        <p:nvPicPr>
          <p:cNvPr id="4" name="Picture 3">
            <a:extLst>
              <a:ext uri="{FF2B5EF4-FFF2-40B4-BE49-F238E27FC236}">
                <a16:creationId xmlns:a16="http://schemas.microsoft.com/office/drawing/2014/main" id="{4E6B7EEE-BDCB-D51D-2CB3-8D46D98E1477}"/>
              </a:ext>
            </a:extLst>
          </p:cNvPr>
          <p:cNvPicPr>
            <a:picLocks noChangeAspect="1"/>
          </p:cNvPicPr>
          <p:nvPr/>
        </p:nvPicPr>
        <p:blipFill>
          <a:blip r:embed="rId11"/>
          <a:stretch>
            <a:fillRect/>
          </a:stretch>
        </p:blipFill>
        <p:spPr>
          <a:xfrm>
            <a:off x="457200" y="5270684"/>
            <a:ext cx="7543800" cy="3911416"/>
          </a:xfrm>
          <a:prstGeom prst="rect">
            <a:avLst/>
          </a:prstGeom>
        </p:spPr>
      </p:pic>
    </p:spTree>
    <p:extLst>
      <p:ext uri="{BB962C8B-B14F-4D97-AF65-F5344CB8AC3E}">
        <p14:creationId xmlns:p14="http://schemas.microsoft.com/office/powerpoint/2010/main" val="4220041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43367-E7F7-46B9-811D-47CAF1E21A54}"/>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56EF2A7-6AC2-548A-3AC0-0136AA2C98B5}"/>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24214CEF-44AB-1848-2F17-0BFFE1541D57}"/>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835C7199-357B-779B-CE32-B147C2E69099}"/>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2D3E5FF-99BC-BA02-2C02-57172191773B}"/>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58F0C161-9AA8-6E8E-10FA-57AAF95638D1}"/>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870AB3F4-393B-399B-21C5-BA95DFADE531}"/>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1DDEDF4-65AC-96EA-D6A3-A98DE2F2F6D4}"/>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2" name="Content Placeholder 10">
            <a:extLst>
              <a:ext uri="{FF2B5EF4-FFF2-40B4-BE49-F238E27FC236}">
                <a16:creationId xmlns:a16="http://schemas.microsoft.com/office/drawing/2014/main" id="{CB6F454C-76A4-18BD-B014-83795DCDDA7E}"/>
              </a:ext>
            </a:extLst>
          </p:cNvPr>
          <p:cNvPicPr>
            <a:picLocks noChangeAspect="1"/>
          </p:cNvPicPr>
          <p:nvPr/>
        </p:nvPicPr>
        <p:blipFill>
          <a:blip r:embed="rId9"/>
          <a:stretch>
            <a:fillRect/>
          </a:stretch>
        </p:blipFill>
        <p:spPr>
          <a:xfrm>
            <a:off x="577470" y="275360"/>
            <a:ext cx="7248963" cy="8678140"/>
          </a:xfrm>
          <a:prstGeom prst="rect">
            <a:avLst/>
          </a:prstGeom>
        </p:spPr>
      </p:pic>
      <p:pic>
        <p:nvPicPr>
          <p:cNvPr id="3" name="Content Placeholder 6">
            <a:extLst>
              <a:ext uri="{FF2B5EF4-FFF2-40B4-BE49-F238E27FC236}">
                <a16:creationId xmlns:a16="http://schemas.microsoft.com/office/drawing/2014/main" id="{14DA68E8-A9C1-5736-5D10-95D5FC5DAA09}"/>
              </a:ext>
            </a:extLst>
          </p:cNvPr>
          <p:cNvPicPr>
            <a:picLocks noChangeAspect="1"/>
          </p:cNvPicPr>
          <p:nvPr/>
        </p:nvPicPr>
        <p:blipFill>
          <a:blip r:embed="rId10"/>
          <a:stretch>
            <a:fillRect/>
          </a:stretch>
        </p:blipFill>
        <p:spPr>
          <a:xfrm>
            <a:off x="9144000" y="214871"/>
            <a:ext cx="7248963" cy="8738629"/>
          </a:xfrm>
          <a:prstGeom prst="rect">
            <a:avLst/>
          </a:prstGeom>
        </p:spPr>
      </p:pic>
    </p:spTree>
    <p:extLst>
      <p:ext uri="{BB962C8B-B14F-4D97-AF65-F5344CB8AC3E}">
        <p14:creationId xmlns:p14="http://schemas.microsoft.com/office/powerpoint/2010/main" val="138365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6204-1ED2-F918-671D-4E9F4C8D38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B29853-71EF-B4AD-2088-7093F1EDC79E}"/>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6C5CE8B7-C567-D57D-AC4E-D45795F17C6A}"/>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8AC4CDE9-4696-16F9-65C4-CEDA6F1BA1F0}"/>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68689E5A-0795-0075-F2C8-07C9959DEA7B}"/>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798C5876-FA78-66B3-3627-98612DD97B3F}"/>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7C2B6E33-305F-0FAE-5225-20C9F0D48EC4}"/>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514CE2DB-F06B-4E52-59EB-68E5444654E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727A0EB4-3A42-FCD0-B2C2-599EA3C22FF4}"/>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1A9BC3EC-2216-4CF0-E157-D0B6E4E5E50C}"/>
              </a:ext>
            </a:extLst>
          </p:cNvPr>
          <p:cNvSpPr txBox="1"/>
          <p:nvPr/>
        </p:nvSpPr>
        <p:spPr>
          <a:xfrm>
            <a:off x="626159" y="549623"/>
            <a:ext cx="15286414"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Applications of Spin Echo Techniques</a:t>
            </a:r>
          </a:p>
        </p:txBody>
      </p:sp>
      <p:sp>
        <p:nvSpPr>
          <p:cNvPr id="11" name="Freeform 11">
            <a:extLst>
              <a:ext uri="{FF2B5EF4-FFF2-40B4-BE49-F238E27FC236}">
                <a16:creationId xmlns:a16="http://schemas.microsoft.com/office/drawing/2014/main" id="{666BBBC4-CDCF-4275-B1C4-F4EC74C39211}"/>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033DFF41-2B5B-8567-1F0B-207FB23AE7A9}"/>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D245E2C0-C1FD-7A79-A253-F3D7F4A0BE12}"/>
              </a:ext>
            </a:extLst>
          </p:cNvPr>
          <p:cNvSpPr txBox="1">
            <a:spLocks/>
          </p:cNvSpPr>
          <p:nvPr/>
        </p:nvSpPr>
        <p:spPr>
          <a:xfrm>
            <a:off x="838200" y="1825625"/>
            <a:ext cx="9906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dirty="0">
                <a:solidFill>
                  <a:schemeClr val="accent2">
                    <a:lumMod val="75000"/>
                  </a:schemeClr>
                </a:solidFill>
                <a:latin typeface="Arial" panose="020B0604020202020204" pitchFamily="34" charset="0"/>
                <a:cs typeface="Arial" panose="020B0604020202020204" pitchFamily="34" charset="0"/>
              </a:rPr>
              <a:t>Brain imaging: Tumors, strokes, demyelination (MS)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Spine imaging: Disc herniation, cord pathology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Musculoskeletal: Ligaments, cartilage, and joint pathology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Abdominal imaging: Liver, kidneys, and pancreas assessment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Cardiac MRI: Evaluating myocardial tissue characteristics</a:t>
            </a:r>
          </a:p>
          <a:p>
            <a:pPr marL="0" indent="0">
              <a:buFont typeface="Arial" pitchFamily="34" charset="0"/>
              <a:buNone/>
            </a:pPr>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B4E3FE74-E8DD-6E4F-14FB-289E2D405FE3}"/>
              </a:ext>
            </a:extLst>
          </p:cNvPr>
          <p:cNvPicPr>
            <a:picLocks noChangeAspect="1"/>
          </p:cNvPicPr>
          <p:nvPr/>
        </p:nvPicPr>
        <p:blipFill>
          <a:blip r:embed="rId9"/>
          <a:stretch>
            <a:fillRect/>
          </a:stretch>
        </p:blipFill>
        <p:spPr>
          <a:xfrm>
            <a:off x="11353800" y="1810490"/>
            <a:ext cx="6646624" cy="3275835"/>
          </a:xfrm>
          <a:prstGeom prst="rect">
            <a:avLst/>
          </a:prstGeom>
        </p:spPr>
      </p:pic>
      <p:pic>
        <p:nvPicPr>
          <p:cNvPr id="15" name="Picture 14">
            <a:extLst>
              <a:ext uri="{FF2B5EF4-FFF2-40B4-BE49-F238E27FC236}">
                <a16:creationId xmlns:a16="http://schemas.microsoft.com/office/drawing/2014/main" id="{7FB60993-C2B5-0131-6EA0-BEBA153FB401}"/>
              </a:ext>
            </a:extLst>
          </p:cNvPr>
          <p:cNvPicPr>
            <a:picLocks noChangeAspect="1"/>
          </p:cNvPicPr>
          <p:nvPr/>
        </p:nvPicPr>
        <p:blipFill>
          <a:blip r:embed="rId10"/>
          <a:stretch>
            <a:fillRect/>
          </a:stretch>
        </p:blipFill>
        <p:spPr>
          <a:xfrm>
            <a:off x="13410214" y="5448299"/>
            <a:ext cx="3417909" cy="3706435"/>
          </a:xfrm>
          <a:prstGeom prst="rect">
            <a:avLst/>
          </a:prstGeom>
        </p:spPr>
      </p:pic>
    </p:spTree>
    <p:extLst>
      <p:ext uri="{BB962C8B-B14F-4D97-AF65-F5344CB8AC3E}">
        <p14:creationId xmlns:p14="http://schemas.microsoft.com/office/powerpoint/2010/main" val="3995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5EF5-351F-4538-D65B-17090C7758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74634F3-6C3C-7D1F-1954-BC2531C8FC0F}"/>
              </a:ext>
            </a:extLst>
          </p:cNvPr>
          <p:cNvGrpSpPr/>
          <p:nvPr/>
        </p:nvGrpSpPr>
        <p:grpSpPr>
          <a:xfrm rot="-10800000">
            <a:off x="-1" y="380185"/>
            <a:ext cx="18287999" cy="1297030"/>
            <a:chOff x="0" y="0"/>
            <a:chExt cx="5146429" cy="341605"/>
          </a:xfrm>
          <a:solidFill>
            <a:schemeClr val="tx1"/>
          </a:solidFill>
        </p:grpSpPr>
        <p:sp>
          <p:nvSpPr>
            <p:cNvPr id="3" name="Freeform 3">
              <a:extLst>
                <a:ext uri="{FF2B5EF4-FFF2-40B4-BE49-F238E27FC236}">
                  <a16:creationId xmlns:a16="http://schemas.microsoft.com/office/drawing/2014/main" id="{BD0B0C6E-7185-3624-B5D2-0F988EFAA6F7}"/>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AC9E151F-007C-1E9D-A878-11FFDD8E5D7A}"/>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6EDB7727-3283-4039-CFF5-AD5788215C37}"/>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06E71F6F-D67E-7C9A-9E40-7C0A0401EE9C}"/>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A4CBF288-1669-1011-447B-BD212FC1259D}"/>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30F009E2-5A93-B09D-869B-689956EA8199}"/>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CE1B4B55-7F38-628F-068E-68FAECC7C88E}"/>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54BAE692-94C7-04AF-4031-C50366D9DDD0}"/>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Large Magnet</a:t>
            </a:r>
          </a:p>
        </p:txBody>
      </p:sp>
      <p:sp>
        <p:nvSpPr>
          <p:cNvPr id="11" name="Freeform 11">
            <a:extLst>
              <a:ext uri="{FF2B5EF4-FFF2-40B4-BE49-F238E27FC236}">
                <a16:creationId xmlns:a16="http://schemas.microsoft.com/office/drawing/2014/main" id="{ACB8E21B-CEC7-DD57-23B5-981C28F4DE07}"/>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6CECC98-5682-7812-29D4-5738D18E8E5A}"/>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13" name="Content Placeholder 9">
            <a:extLst>
              <a:ext uri="{FF2B5EF4-FFF2-40B4-BE49-F238E27FC236}">
                <a16:creationId xmlns:a16="http://schemas.microsoft.com/office/drawing/2014/main" id="{7A9FC06F-46E1-D299-1DF3-9B9C3AA34168}"/>
              </a:ext>
            </a:extLst>
          </p:cNvPr>
          <p:cNvPicPr>
            <a:picLocks noChangeAspect="1"/>
          </p:cNvPicPr>
          <p:nvPr/>
        </p:nvPicPr>
        <p:blipFill>
          <a:blip r:embed="rId9"/>
          <a:stretch>
            <a:fillRect/>
          </a:stretch>
        </p:blipFill>
        <p:spPr>
          <a:xfrm>
            <a:off x="626158" y="3086100"/>
            <a:ext cx="8975041" cy="5382302"/>
          </a:xfrm>
          <a:prstGeom prst="rect">
            <a:avLst/>
          </a:prstGeom>
        </p:spPr>
      </p:pic>
      <p:pic>
        <p:nvPicPr>
          <p:cNvPr id="16" name="Picture 15">
            <a:extLst>
              <a:ext uri="{FF2B5EF4-FFF2-40B4-BE49-F238E27FC236}">
                <a16:creationId xmlns:a16="http://schemas.microsoft.com/office/drawing/2014/main" id="{887E25CD-E257-A143-8F96-1A953DBF24B9}"/>
              </a:ext>
            </a:extLst>
          </p:cNvPr>
          <p:cNvPicPr>
            <a:picLocks noChangeAspect="1"/>
          </p:cNvPicPr>
          <p:nvPr/>
        </p:nvPicPr>
        <p:blipFill>
          <a:blip r:embed="rId10"/>
          <a:stretch>
            <a:fillRect/>
          </a:stretch>
        </p:blipFill>
        <p:spPr>
          <a:xfrm>
            <a:off x="10026736" y="3086100"/>
            <a:ext cx="7413125" cy="5382302"/>
          </a:xfrm>
          <a:prstGeom prst="rect">
            <a:avLst/>
          </a:prstGeom>
        </p:spPr>
      </p:pic>
      <p:sp>
        <p:nvSpPr>
          <p:cNvPr id="17" name="TextBox 16">
            <a:extLst>
              <a:ext uri="{FF2B5EF4-FFF2-40B4-BE49-F238E27FC236}">
                <a16:creationId xmlns:a16="http://schemas.microsoft.com/office/drawing/2014/main" id="{D16EF697-EDCB-787D-70AE-6B67EFF2FF81}"/>
              </a:ext>
            </a:extLst>
          </p:cNvPr>
          <p:cNvSpPr txBox="1"/>
          <p:nvPr/>
        </p:nvSpPr>
        <p:spPr>
          <a:xfrm>
            <a:off x="10210800" y="2400300"/>
            <a:ext cx="7229061" cy="584775"/>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Arial" panose="020B0604020202020204" pitchFamily="34" charset="0"/>
                <a:cs typeface="Arial" panose="020B0604020202020204" pitchFamily="34" charset="0"/>
              </a:rPr>
              <a:t>B0 longitudinal magnetization</a:t>
            </a:r>
          </a:p>
        </p:txBody>
      </p:sp>
    </p:spTree>
    <p:extLst>
      <p:ext uri="{BB962C8B-B14F-4D97-AF65-F5344CB8AC3E}">
        <p14:creationId xmlns:p14="http://schemas.microsoft.com/office/powerpoint/2010/main" val="170254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F0A4-3C31-F364-7312-8502F031C30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8E7675-383A-8CB1-3691-869BDE68F41B}"/>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54DA22F5-44AC-3C57-4A52-6560680E4D3E}"/>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58753DE7-71ED-38E1-0022-C1369236D7F6}"/>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859FDC1D-4F16-4A02-1B83-2C3A26289CBD}"/>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CE7EE69B-AA50-9207-33DB-803AACCC50F2}"/>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A27A647E-EDD5-711E-AAAD-DEC64C46E0EB}"/>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3579307F-F046-2B8A-D126-8ADF85B6FF72}"/>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9665B17E-8F59-F59F-1204-8AD3CBDCB30F}"/>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4CBD312C-ED64-B1DE-9161-79C438F53340}"/>
              </a:ext>
            </a:extLst>
          </p:cNvPr>
          <p:cNvSpPr txBox="1"/>
          <p:nvPr/>
        </p:nvSpPr>
        <p:spPr>
          <a:xfrm>
            <a:off x="626158" y="549623"/>
            <a:ext cx="15604443"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Introduction to Special MR Techniques</a:t>
            </a:r>
          </a:p>
        </p:txBody>
      </p:sp>
      <p:sp>
        <p:nvSpPr>
          <p:cNvPr id="11" name="Freeform 11">
            <a:extLst>
              <a:ext uri="{FF2B5EF4-FFF2-40B4-BE49-F238E27FC236}">
                <a16:creationId xmlns:a16="http://schemas.microsoft.com/office/drawing/2014/main" id="{14BAA63A-3D9A-287A-09AD-4F9C90D46DAC}"/>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A2D3E571-BD3F-8AE2-DFCC-A904F8129ADC}"/>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452D3D49-5E4C-B194-A811-57CFE836E6D6}"/>
              </a:ext>
            </a:extLst>
          </p:cNvPr>
          <p:cNvSpPr txBox="1">
            <a:spLocks/>
          </p:cNvSpPr>
          <p:nvPr/>
        </p:nvSpPr>
        <p:spPr>
          <a:xfrm>
            <a:off x="838200" y="1825625"/>
            <a:ext cx="15989924"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Magnetic Resonance Imaging (MRI) has evolved beyond conventional T1- and T2-weighted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Advanced MR techniques provide enhanced tissue characterization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These techniques improve diagnostic accuracy and treatment planning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Specialized MR sequences help in neurological, oncological, and musculoskeletal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This presentation explores key MR techniques and their clinical applications</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232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E2844-FEC6-A4C5-9E77-AFE4368E376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B8BE6B-1B75-CFF2-B2C5-D1993400DBAB}"/>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2B672EB8-C68A-F9F4-1D5E-0C55FD349935}"/>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955E2DA6-BA5E-D859-4602-CF4C7D93D57D}"/>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64C09F2B-B988-8498-2719-DB9BC9F33C53}"/>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A2B7300-3568-2383-1126-298E1BCC4FDD}"/>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832BB1C2-7FCB-772C-0946-2E44263E0E38}"/>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E41F56EB-8A7B-B0D5-76DB-393CD94A6FFD}"/>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BA27F8B-97BB-C5B9-216C-82BF3EDD6BC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9872E7B1-AF1F-15DB-C785-B29B1962E496}"/>
              </a:ext>
            </a:extLst>
          </p:cNvPr>
          <p:cNvSpPr txBox="1"/>
          <p:nvPr/>
        </p:nvSpPr>
        <p:spPr>
          <a:xfrm>
            <a:off x="626158" y="549623"/>
            <a:ext cx="145376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Diffusion-Weighted Imaging (DWI)</a:t>
            </a:r>
          </a:p>
        </p:txBody>
      </p:sp>
      <p:sp>
        <p:nvSpPr>
          <p:cNvPr id="11" name="Freeform 11">
            <a:extLst>
              <a:ext uri="{FF2B5EF4-FFF2-40B4-BE49-F238E27FC236}">
                <a16:creationId xmlns:a16="http://schemas.microsoft.com/office/drawing/2014/main" id="{0C81C79F-FC5E-FB0E-49B8-C372E08C1513}"/>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9E3DAEB2-5C21-AC8F-6024-3EC33B4CBDC1}"/>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1229359D-1E02-1AEF-A3D0-BFAF6747A33E}"/>
              </a:ext>
            </a:extLst>
          </p:cNvPr>
          <p:cNvSpPr txBox="1">
            <a:spLocks/>
          </p:cNvSpPr>
          <p:nvPr/>
        </p:nvSpPr>
        <p:spPr>
          <a:xfrm>
            <a:off x="838200" y="1825625"/>
            <a:ext cx="86106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Measures molecular water diffusion within tissues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in detecting acute ischemic stroke within minutes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differentiate abscesses from tumors in neuroimaging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Plays a role in oncologic imaging (e.g., tumor grading, treatment response)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Commonly used in stroke, infections, and oncology</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EE744DBF-686A-A56D-303E-96E76479A66F}"/>
              </a:ext>
            </a:extLst>
          </p:cNvPr>
          <p:cNvPicPr>
            <a:picLocks noChangeAspect="1"/>
          </p:cNvPicPr>
          <p:nvPr/>
        </p:nvPicPr>
        <p:blipFill>
          <a:blip r:embed="rId9"/>
          <a:stretch>
            <a:fillRect/>
          </a:stretch>
        </p:blipFill>
        <p:spPr>
          <a:xfrm>
            <a:off x="9627237" y="2095500"/>
            <a:ext cx="8439509" cy="5563823"/>
          </a:xfrm>
          <a:prstGeom prst="rect">
            <a:avLst/>
          </a:prstGeom>
        </p:spPr>
      </p:pic>
    </p:spTree>
    <p:extLst>
      <p:ext uri="{BB962C8B-B14F-4D97-AF65-F5344CB8AC3E}">
        <p14:creationId xmlns:p14="http://schemas.microsoft.com/office/powerpoint/2010/main" val="901715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7F3C1-4D96-D686-18AA-8683AB8CC9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CD0308-C1AF-73D2-BF0B-EAAC90BC4807}"/>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706F744A-1512-1FED-D6E2-215974A881AD}"/>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E0CA0C20-0D56-EB6D-6BC1-F43F0672D6C1}"/>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FE29B289-709A-498F-0262-6ABF61956FF9}"/>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2D38D13E-F584-A5B3-FABB-96A19FA5FB3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337D548D-C48F-307E-ED68-37857BC59F7D}"/>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F7B20A6A-BFA7-3A7A-772C-DD37B06D3106}"/>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11A83F2-134A-0A8E-2A84-0F272D1990A2}"/>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18B0B6F2-1DA8-D13C-08A3-2D7FC9AAB0E1}"/>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Diffusion Tensor Imaging (DTI)</a:t>
            </a:r>
          </a:p>
        </p:txBody>
      </p:sp>
      <p:sp>
        <p:nvSpPr>
          <p:cNvPr id="11" name="Freeform 11">
            <a:extLst>
              <a:ext uri="{FF2B5EF4-FFF2-40B4-BE49-F238E27FC236}">
                <a16:creationId xmlns:a16="http://schemas.microsoft.com/office/drawing/2014/main" id="{81E3EBA8-EB9C-838E-CB06-00CC08FD9429}"/>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445E2957-3FD7-A45F-87B7-4808C9FB1DBB}"/>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9B232FCD-CDEC-342E-D5CD-5A5004A0977D}"/>
              </a:ext>
            </a:extLst>
          </p:cNvPr>
          <p:cNvSpPr txBox="1">
            <a:spLocks/>
          </p:cNvSpPr>
          <p:nvPr/>
        </p:nvSpPr>
        <p:spPr>
          <a:xfrm>
            <a:off x="838200" y="1825625"/>
            <a:ext cx="9982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Extends DWI to analyze white matter integrity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Uses fractional anisotropy (FA) to assess fiber tract directionality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Crucial for pre-surgical mapping of brain pathways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diagnosing multiple sclerosis and traumatic brain injury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Key technique for </a:t>
            </a:r>
            <a:r>
              <a:rPr lang="en-US" sz="3500" dirty="0" err="1">
                <a:latin typeface="Arial" panose="020B0604020202020204" pitchFamily="34" charset="0"/>
                <a:cs typeface="Arial" panose="020B0604020202020204" pitchFamily="34" charset="0"/>
              </a:rPr>
              <a:t>connectomics</a:t>
            </a:r>
            <a:r>
              <a:rPr lang="en-US" sz="3500" dirty="0">
                <a:latin typeface="Arial" panose="020B0604020202020204" pitchFamily="34" charset="0"/>
                <a:cs typeface="Arial" panose="020B0604020202020204" pitchFamily="34" charset="0"/>
              </a:rPr>
              <a:t> and brain network studies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D963DA27-7C3A-4224-885A-5E0EC508A46D}"/>
              </a:ext>
            </a:extLst>
          </p:cNvPr>
          <p:cNvPicPr>
            <a:picLocks noChangeAspect="1"/>
          </p:cNvPicPr>
          <p:nvPr/>
        </p:nvPicPr>
        <p:blipFill>
          <a:blip r:embed="rId9"/>
          <a:stretch>
            <a:fillRect/>
          </a:stretch>
        </p:blipFill>
        <p:spPr>
          <a:xfrm>
            <a:off x="11071419" y="1678736"/>
            <a:ext cx="6835581" cy="2879151"/>
          </a:xfrm>
          <a:prstGeom prst="rect">
            <a:avLst/>
          </a:prstGeom>
        </p:spPr>
      </p:pic>
      <p:pic>
        <p:nvPicPr>
          <p:cNvPr id="15" name="Picture 14">
            <a:extLst>
              <a:ext uri="{FF2B5EF4-FFF2-40B4-BE49-F238E27FC236}">
                <a16:creationId xmlns:a16="http://schemas.microsoft.com/office/drawing/2014/main" id="{3C8B13F7-DC0A-9243-2AD9-5566C42A17EF}"/>
              </a:ext>
            </a:extLst>
          </p:cNvPr>
          <p:cNvPicPr>
            <a:picLocks noChangeAspect="1"/>
          </p:cNvPicPr>
          <p:nvPr/>
        </p:nvPicPr>
        <p:blipFill>
          <a:blip r:embed="rId10"/>
          <a:stretch>
            <a:fillRect/>
          </a:stretch>
        </p:blipFill>
        <p:spPr>
          <a:xfrm>
            <a:off x="11071419" y="4698813"/>
            <a:ext cx="6835581" cy="4279316"/>
          </a:xfrm>
          <a:prstGeom prst="rect">
            <a:avLst/>
          </a:prstGeom>
        </p:spPr>
      </p:pic>
    </p:spTree>
    <p:extLst>
      <p:ext uri="{BB962C8B-B14F-4D97-AF65-F5344CB8AC3E}">
        <p14:creationId xmlns:p14="http://schemas.microsoft.com/office/powerpoint/2010/main" val="814297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A166-E0A6-5D96-FFFE-A855F5B75C5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08BEF6-D43C-CBB9-514D-A602D46AE87D}"/>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20CC85EB-17A5-013F-35F3-C2B37C0DDC83}"/>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DB63C9DC-50A5-F9C3-4998-682AE0E3C5B3}"/>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1FC069DE-A9B3-2C37-4711-3281A145707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62C91DE4-073A-AC2B-0A9A-84EF9DC7BF4C}"/>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5EC6A2BF-7CB1-11F4-CCD7-0580FD5B7053}"/>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4D00C9E9-EEB0-098E-C1A6-71009C1037DD}"/>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45DC9207-96A9-8A55-7A1E-6EBB084C2D6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BDE5DB1-ACAA-D148-315E-7C05DA57B7FB}"/>
              </a:ext>
            </a:extLst>
          </p:cNvPr>
          <p:cNvSpPr txBox="1"/>
          <p:nvPr/>
        </p:nvSpPr>
        <p:spPr>
          <a:xfrm>
            <a:off x="626158" y="549623"/>
            <a:ext cx="132422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Perfusion-Weighted Imaging (PWI)</a:t>
            </a:r>
          </a:p>
        </p:txBody>
      </p:sp>
      <p:sp>
        <p:nvSpPr>
          <p:cNvPr id="11" name="Freeform 11">
            <a:extLst>
              <a:ext uri="{FF2B5EF4-FFF2-40B4-BE49-F238E27FC236}">
                <a16:creationId xmlns:a16="http://schemas.microsoft.com/office/drawing/2014/main" id="{DF0E52A9-EAB1-51DF-1741-C95131BC3116}"/>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2DCCBFEE-A0E3-7FBC-09C9-015AB9E331B4}"/>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D4437BE1-9349-8084-C1CD-18DAAC35C2D8}"/>
              </a:ext>
            </a:extLst>
          </p:cNvPr>
          <p:cNvSpPr txBox="1">
            <a:spLocks/>
          </p:cNvSpPr>
          <p:nvPr/>
        </p:nvSpPr>
        <p:spPr>
          <a:xfrm>
            <a:off x="838200" y="1825625"/>
            <a:ext cx="108204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Evaluates tissue vascularity and blood flow dynamics</a:t>
            </a:r>
          </a:p>
          <a:p>
            <a:pPr>
              <a:buFont typeface="Wingdings" panose="05000000000000000000" pitchFamily="2" charset="2"/>
              <a:buChar char="Ø"/>
            </a:pPr>
            <a:r>
              <a:rPr lang="en-US" sz="3500" dirty="0">
                <a:solidFill>
                  <a:schemeClr val="accent2">
                    <a:lumMod val="75000"/>
                  </a:schemeClr>
                </a:solidFill>
                <a:latin typeface="Arial" panose="020B0604020202020204" pitchFamily="34" charset="0"/>
                <a:cs typeface="Arial" panose="020B0604020202020204" pitchFamily="34" charset="0"/>
              </a:rPr>
              <a:t>Differentiates high-grade from low-grade tumors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in stroke imaging for penumbra assessment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 techniques: Dynamic Susceptibility Contrast (DSC), Dynamic Contrast-Enhanced (DCE), Arterial Spin Labeling (ASL)</a:t>
            </a:r>
          </a:p>
          <a:p>
            <a:pPr>
              <a:buFont typeface="Wingdings" panose="05000000000000000000" pitchFamily="2" charset="2"/>
              <a:buChar char="Ø"/>
            </a:pPr>
            <a:r>
              <a:rPr lang="en-US" sz="3500" dirty="0">
                <a:solidFill>
                  <a:schemeClr val="accent2">
                    <a:lumMod val="75000"/>
                  </a:schemeClr>
                </a:solidFill>
                <a:latin typeface="Arial" panose="020B0604020202020204" pitchFamily="34" charset="0"/>
                <a:cs typeface="Arial" panose="020B0604020202020204" pitchFamily="34" charset="0"/>
              </a:rPr>
              <a:t>Plays a role in neuro-oncology and dementia imaging</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7CD4A701-7006-9183-01F5-769234511B33}"/>
              </a:ext>
            </a:extLst>
          </p:cNvPr>
          <p:cNvPicPr>
            <a:picLocks noChangeAspect="1"/>
          </p:cNvPicPr>
          <p:nvPr/>
        </p:nvPicPr>
        <p:blipFill>
          <a:blip r:embed="rId9"/>
          <a:stretch>
            <a:fillRect/>
          </a:stretch>
        </p:blipFill>
        <p:spPr>
          <a:xfrm>
            <a:off x="12105522" y="1846655"/>
            <a:ext cx="5718887" cy="6250289"/>
          </a:xfrm>
          <a:prstGeom prst="rect">
            <a:avLst/>
          </a:prstGeom>
        </p:spPr>
      </p:pic>
    </p:spTree>
    <p:extLst>
      <p:ext uri="{BB962C8B-B14F-4D97-AF65-F5344CB8AC3E}">
        <p14:creationId xmlns:p14="http://schemas.microsoft.com/office/powerpoint/2010/main" val="2510626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3785-1015-D04F-BD37-357F86278C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B831F8C-2E40-6A3D-418F-656B85D7150E}"/>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B8920BE7-27FE-4561-CEED-F075194210A7}"/>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55F499EA-B3FD-55EA-FBAE-4CBFBF274BEF}"/>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8A7ECB36-1619-FC0A-CD7A-EC32547204AB}"/>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5C32B77-3DAD-8E64-B2C0-663C3613B58E}"/>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AAA920E9-D9F3-7B6F-74B4-99DCDA791433}"/>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F6316F7-850F-9F08-EBE3-DC6C13B14CA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092B8AC4-AF52-E8E7-726C-1EB6C32A06A3}"/>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D9E4962A-A2B7-1B06-459F-0A913BCC2F42}"/>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Spectroscopy (MRS)</a:t>
            </a:r>
          </a:p>
        </p:txBody>
      </p:sp>
      <p:sp>
        <p:nvSpPr>
          <p:cNvPr id="11" name="Freeform 11">
            <a:extLst>
              <a:ext uri="{FF2B5EF4-FFF2-40B4-BE49-F238E27FC236}">
                <a16:creationId xmlns:a16="http://schemas.microsoft.com/office/drawing/2014/main" id="{039E5372-3349-79B1-32B7-9419649B0729}"/>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3F2EF10-2194-EE4A-F658-14D39B9E83A4}"/>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F13F0403-C2FD-A279-4FCD-CE6F2A6465BF}"/>
              </a:ext>
            </a:extLst>
          </p:cNvPr>
          <p:cNvSpPr txBox="1">
            <a:spLocks/>
          </p:cNvSpPr>
          <p:nvPr/>
        </p:nvSpPr>
        <p:spPr>
          <a:xfrm>
            <a:off x="838200" y="1825625"/>
            <a:ext cx="8077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dirty="0">
                <a:latin typeface="Arial" panose="020B0604020202020204" pitchFamily="34" charset="0"/>
                <a:cs typeface="Arial" panose="020B0604020202020204" pitchFamily="34" charset="0"/>
              </a:rPr>
              <a:t>Provides metabolic profiling of tissues</a:t>
            </a:r>
          </a:p>
          <a:p>
            <a:r>
              <a:rPr lang="en-US" sz="3500" dirty="0">
                <a:latin typeface="Arial" panose="020B0604020202020204" pitchFamily="34" charset="0"/>
                <a:cs typeface="Arial" panose="020B0604020202020204" pitchFamily="34" charset="0"/>
              </a:rPr>
              <a:t>Identifies biochemical markers like choline, creatine, NAA, and lactate</a:t>
            </a:r>
          </a:p>
          <a:p>
            <a:r>
              <a:rPr lang="en-US" sz="3500" dirty="0">
                <a:latin typeface="Arial" panose="020B0604020202020204" pitchFamily="34" charset="0"/>
                <a:cs typeface="Arial" panose="020B0604020202020204" pitchFamily="34" charset="0"/>
              </a:rPr>
              <a:t>Helps differentiate tumor recurrence from radiation necrosis</a:t>
            </a:r>
          </a:p>
          <a:p>
            <a:r>
              <a:rPr lang="en-US" sz="3500" dirty="0">
                <a:latin typeface="Arial" panose="020B0604020202020204" pitchFamily="34" charset="0"/>
                <a:cs typeface="Arial" panose="020B0604020202020204" pitchFamily="34" charset="0"/>
              </a:rPr>
              <a:t>Useful in neurodegenerative disorders, epilepsy, and metabolic diseases</a:t>
            </a:r>
          </a:p>
          <a:p>
            <a:r>
              <a:rPr lang="en-US" sz="3500" dirty="0">
                <a:latin typeface="Arial" panose="020B0604020202020204" pitchFamily="34" charset="0"/>
                <a:cs typeface="Arial" panose="020B0604020202020204" pitchFamily="34" charset="0"/>
              </a:rPr>
              <a:t>Non-invasive alternative to biopsy in some cases</a:t>
            </a:r>
          </a:p>
          <a:p>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D6855670-1DCD-610A-AC96-DF3695EC1ADF}"/>
              </a:ext>
            </a:extLst>
          </p:cNvPr>
          <p:cNvPicPr>
            <a:picLocks noChangeAspect="1"/>
          </p:cNvPicPr>
          <p:nvPr/>
        </p:nvPicPr>
        <p:blipFill>
          <a:blip r:embed="rId9"/>
          <a:stretch>
            <a:fillRect/>
          </a:stretch>
        </p:blipFill>
        <p:spPr>
          <a:xfrm>
            <a:off x="9143999" y="2276074"/>
            <a:ext cx="9034891" cy="5734852"/>
          </a:xfrm>
          <a:prstGeom prst="rect">
            <a:avLst/>
          </a:prstGeom>
        </p:spPr>
      </p:pic>
    </p:spTree>
    <p:extLst>
      <p:ext uri="{BB962C8B-B14F-4D97-AF65-F5344CB8AC3E}">
        <p14:creationId xmlns:p14="http://schemas.microsoft.com/office/powerpoint/2010/main" val="773534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454A-8B4F-23BA-9383-09E860B68B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168147-F0C7-6FCC-D887-D992F009DB85}"/>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4F143E8A-4F3F-B501-E032-BF215F389350}"/>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7B69C389-2388-8111-8333-8AB64175E4D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66553E97-733D-FE72-A2DF-BC808897A3DA}"/>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4B5B0472-59A3-A01B-D741-C31C8CDA8312}"/>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F8F4B707-0074-B6E8-82D3-9395C02AAC4B}"/>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613DE4A2-C65C-C1EF-F0B5-5B39B8A33D7D}"/>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C973DE3A-FD37-F21E-03F7-5A25C715D0BF}"/>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3C4124CF-427B-E3DA-1EB7-F5A10A89C2BA}"/>
              </a:ext>
            </a:extLst>
          </p:cNvPr>
          <p:cNvSpPr txBox="1"/>
          <p:nvPr/>
        </p:nvSpPr>
        <p:spPr>
          <a:xfrm>
            <a:off x="626158" y="549623"/>
            <a:ext cx="14309041"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Susceptibility-Weighted Imaging (SWI)</a:t>
            </a:r>
          </a:p>
        </p:txBody>
      </p:sp>
      <p:sp>
        <p:nvSpPr>
          <p:cNvPr id="11" name="Freeform 11">
            <a:extLst>
              <a:ext uri="{FF2B5EF4-FFF2-40B4-BE49-F238E27FC236}">
                <a16:creationId xmlns:a16="http://schemas.microsoft.com/office/drawing/2014/main" id="{D8049143-E231-A620-A80B-FC46728E89D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610D569-E49E-E48F-81E0-93475C208C15}"/>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F7407B8E-936D-2319-30C1-3E3C14E63B84}"/>
              </a:ext>
            </a:extLst>
          </p:cNvPr>
          <p:cNvSpPr txBox="1">
            <a:spLocks/>
          </p:cNvSpPr>
          <p:nvPr/>
        </p:nvSpPr>
        <p:spPr>
          <a:xfrm>
            <a:off x="838200" y="1825625"/>
            <a:ext cx="9144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Detects magnetic susceptibility differences in tissues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Excellent for identifying microbleeds, calcifications, and venous structures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Useful in traumatic brain injury, stroke, and neurodegenerative diseases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Enhances detection of hemorrhagic transformation in stroke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characterizing vascular malformations</a:t>
            </a:r>
          </a:p>
          <a:p>
            <a:endParaRPr lang="en-US" sz="3500" dirty="0">
              <a:latin typeface="Arial" panose="020B0604020202020204" pitchFamily="34" charset="0"/>
              <a:cs typeface="Arial" panose="020B0604020202020204" pitchFamily="34" charset="0"/>
            </a:endParaRPr>
          </a:p>
        </p:txBody>
      </p:sp>
      <p:pic>
        <p:nvPicPr>
          <p:cNvPr id="14" name="Content Placeholder 6">
            <a:extLst>
              <a:ext uri="{FF2B5EF4-FFF2-40B4-BE49-F238E27FC236}">
                <a16:creationId xmlns:a16="http://schemas.microsoft.com/office/drawing/2014/main" id="{BB3493DF-12D2-1237-CCEA-632F4DCE5747}"/>
              </a:ext>
            </a:extLst>
          </p:cNvPr>
          <p:cNvPicPr>
            <a:picLocks noChangeAspect="1"/>
          </p:cNvPicPr>
          <p:nvPr/>
        </p:nvPicPr>
        <p:blipFill>
          <a:blip r:embed="rId9"/>
          <a:stretch>
            <a:fillRect/>
          </a:stretch>
        </p:blipFill>
        <p:spPr>
          <a:xfrm>
            <a:off x="10437886" y="2095500"/>
            <a:ext cx="7691767" cy="5034612"/>
          </a:xfrm>
          <a:prstGeom prst="rect">
            <a:avLst/>
          </a:prstGeom>
        </p:spPr>
      </p:pic>
    </p:spTree>
    <p:extLst>
      <p:ext uri="{BB962C8B-B14F-4D97-AF65-F5344CB8AC3E}">
        <p14:creationId xmlns:p14="http://schemas.microsoft.com/office/powerpoint/2010/main" val="1756302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B49C-467F-76A1-2523-07141D4396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8783A73-A25D-5991-0F68-C5B9D5CB3193}"/>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3CE2A7C4-D635-C5EC-72DC-4E63AD872BC3}"/>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56188537-1710-C906-3751-60F7E378F40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9FD7AB64-66CE-80A5-5BD0-A3005C3F67F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49C45A4-83A6-D4AB-8BAE-8E5FF8E0739E}"/>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07778A4A-9EC1-70D2-C648-1AD17E1FFBB9}"/>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F5BA3086-9A54-F39D-59B5-DFE7D1487FB0}"/>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A0CD96F6-8ECF-AF9E-6AA6-F23B8974061F}"/>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FA035C76-B120-28BE-39F2-5B6A0D5D39C2}"/>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Functional MRI (fMRI)</a:t>
            </a:r>
          </a:p>
        </p:txBody>
      </p:sp>
      <p:sp>
        <p:nvSpPr>
          <p:cNvPr id="11" name="Freeform 11">
            <a:extLst>
              <a:ext uri="{FF2B5EF4-FFF2-40B4-BE49-F238E27FC236}">
                <a16:creationId xmlns:a16="http://schemas.microsoft.com/office/drawing/2014/main" id="{A41193A4-DE4F-F92F-4B03-4FC940ACA55F}"/>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B439E32-EE05-B4A4-7F5E-F0BDD751DA4B}"/>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29EF75C1-A79B-E586-3951-34324972ABDA}"/>
              </a:ext>
            </a:extLst>
          </p:cNvPr>
          <p:cNvSpPr txBox="1">
            <a:spLocks/>
          </p:cNvSpPr>
          <p:nvPr/>
        </p:nvSpPr>
        <p:spPr>
          <a:xfrm>
            <a:off x="838200" y="1825625"/>
            <a:ext cx="100584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Measures brain activity via blood oxygen level-dependent (BOLD) signals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Maps functional regions of the brain pre-surgery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cognitive and psychiatric research</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Assists in stroke rehabilitation and neuroplasticity studies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understanding brain connectivity and disorders like epilepsy</a:t>
            </a:r>
          </a:p>
          <a:p>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16DF1F8A-E0CC-7E00-C782-B6A6CDEEF76C}"/>
              </a:ext>
            </a:extLst>
          </p:cNvPr>
          <p:cNvPicPr>
            <a:picLocks noChangeAspect="1"/>
          </p:cNvPicPr>
          <p:nvPr/>
        </p:nvPicPr>
        <p:blipFill>
          <a:blip r:embed="rId9"/>
          <a:stretch>
            <a:fillRect/>
          </a:stretch>
        </p:blipFill>
        <p:spPr>
          <a:xfrm>
            <a:off x="11514841" y="1722965"/>
            <a:ext cx="6309568" cy="6912825"/>
          </a:xfrm>
          <a:prstGeom prst="rect">
            <a:avLst/>
          </a:prstGeom>
        </p:spPr>
      </p:pic>
    </p:spTree>
    <p:extLst>
      <p:ext uri="{BB962C8B-B14F-4D97-AF65-F5344CB8AC3E}">
        <p14:creationId xmlns:p14="http://schemas.microsoft.com/office/powerpoint/2010/main" val="129828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59E22-6DD4-7CD6-671D-03779EC7522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D1EE60F-3CEF-DF1A-FC2A-17DD242932CF}"/>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EB9B5655-5686-5A6B-8637-FF574A2BD44C}"/>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CC990CDA-6FC0-950F-032C-C4805248ED93}"/>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45B81A6F-BC60-9F2F-E508-3A7C10DE4F0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74CF34DF-105E-21B7-8359-430963808213}"/>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1C253935-6E83-B6B5-1988-C9B75CEF584E}"/>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C7D03722-B570-1304-763E-60937A475C7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59555B67-A989-B318-990D-6F885F4824D7}"/>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87A35B31-E476-E82C-31BC-F6FA0576B5DC}"/>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Cine Phase-Contrast MRI</a:t>
            </a:r>
          </a:p>
        </p:txBody>
      </p:sp>
      <p:sp>
        <p:nvSpPr>
          <p:cNvPr id="11" name="Freeform 11">
            <a:extLst>
              <a:ext uri="{FF2B5EF4-FFF2-40B4-BE49-F238E27FC236}">
                <a16:creationId xmlns:a16="http://schemas.microsoft.com/office/drawing/2014/main" id="{043E6528-E3AB-3046-1649-FB0E14E19F5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C07C215D-6155-DC03-B5A6-BDBB78630AF2}"/>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04F1CA82-6DED-4304-E216-372E8CF2575C}"/>
              </a:ext>
            </a:extLst>
          </p:cNvPr>
          <p:cNvSpPr txBox="1">
            <a:spLocks/>
          </p:cNvSpPr>
          <p:nvPr/>
        </p:nvSpPr>
        <p:spPr>
          <a:xfrm>
            <a:off x="1023257" y="1901825"/>
            <a:ext cx="7131128"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Evaluates cerebrospinal fluid (CSF) flow dynamics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Essential in hydrocephalus and Chiari malformation assessments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Helps in predicting outcomes for Endoscopic Third Ventriculostomy (ETV)</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Used in cardiovascular imaging for blood flow assessment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Non-invasive alternative for evaluating flow-related disorders</a:t>
            </a:r>
          </a:p>
          <a:p>
            <a:endParaRPr lang="en-US" sz="3500" dirty="0">
              <a:latin typeface="Arial" panose="020B0604020202020204" pitchFamily="34" charset="0"/>
              <a:cs typeface="Arial" panose="020B0604020202020204" pitchFamily="34" charset="0"/>
            </a:endParaRPr>
          </a:p>
        </p:txBody>
      </p:sp>
      <p:pic>
        <p:nvPicPr>
          <p:cNvPr id="14" name="Content Placeholder 4">
            <a:extLst>
              <a:ext uri="{FF2B5EF4-FFF2-40B4-BE49-F238E27FC236}">
                <a16:creationId xmlns:a16="http://schemas.microsoft.com/office/drawing/2014/main" id="{0950704E-54F5-1687-AE2F-930465591784}"/>
              </a:ext>
            </a:extLst>
          </p:cNvPr>
          <p:cNvPicPr>
            <a:picLocks noChangeAspect="1"/>
          </p:cNvPicPr>
          <p:nvPr/>
        </p:nvPicPr>
        <p:blipFill>
          <a:blip r:embed="rId9"/>
          <a:stretch>
            <a:fillRect/>
          </a:stretch>
        </p:blipFill>
        <p:spPr>
          <a:xfrm>
            <a:off x="8382000" y="1891799"/>
            <a:ext cx="4800600" cy="4593753"/>
          </a:xfrm>
          <a:prstGeom prst="rect">
            <a:avLst/>
          </a:prstGeom>
        </p:spPr>
      </p:pic>
      <p:pic>
        <p:nvPicPr>
          <p:cNvPr id="15" name="Picture 14">
            <a:extLst>
              <a:ext uri="{FF2B5EF4-FFF2-40B4-BE49-F238E27FC236}">
                <a16:creationId xmlns:a16="http://schemas.microsoft.com/office/drawing/2014/main" id="{4F20FD6F-A0CA-96B3-2B47-24A89D4ED6F9}"/>
              </a:ext>
            </a:extLst>
          </p:cNvPr>
          <p:cNvPicPr>
            <a:picLocks noChangeAspect="1"/>
          </p:cNvPicPr>
          <p:nvPr/>
        </p:nvPicPr>
        <p:blipFill>
          <a:blip r:embed="rId10"/>
          <a:stretch>
            <a:fillRect/>
          </a:stretch>
        </p:blipFill>
        <p:spPr>
          <a:xfrm>
            <a:off x="13410215" y="1901825"/>
            <a:ext cx="4452834" cy="4552450"/>
          </a:xfrm>
          <a:prstGeom prst="rect">
            <a:avLst/>
          </a:prstGeom>
        </p:spPr>
      </p:pic>
    </p:spTree>
    <p:extLst>
      <p:ext uri="{BB962C8B-B14F-4D97-AF65-F5344CB8AC3E}">
        <p14:creationId xmlns:p14="http://schemas.microsoft.com/office/powerpoint/2010/main" val="2067538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480C7-D2D2-C677-7B43-5901D85C3B0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8EA06A-5DDD-0E56-0710-31716E991F37}"/>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3564AD2A-9540-42C0-F86A-24BEF79967B9}"/>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27052C4E-D52D-C6A1-8689-A08E7D161DB8}"/>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CD81E2CB-9BC6-B7DD-1F0C-7A682B7F116D}"/>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638A83C-E4D8-3674-E52A-D2DC8DA8D3C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C66CA7FA-B488-C97A-5E4A-614C1340E668}"/>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3F7502B-78A8-581C-6E0D-4A4C849AF1CB}"/>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26CF1EB5-23EF-B699-EDE9-D53DD6AAAD8B}"/>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B5EF596F-48B9-753A-E370-56DD4335ACC4}"/>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Introduction to MRI Artifacts</a:t>
            </a:r>
          </a:p>
        </p:txBody>
      </p:sp>
      <p:sp>
        <p:nvSpPr>
          <p:cNvPr id="11" name="Freeform 11">
            <a:extLst>
              <a:ext uri="{FF2B5EF4-FFF2-40B4-BE49-F238E27FC236}">
                <a16:creationId xmlns:a16="http://schemas.microsoft.com/office/drawing/2014/main" id="{81B7C809-0EA9-14D2-9D62-C8B15C53BDE2}"/>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8A38ABFB-8DEA-5B8C-A334-5E2C7DD7C14B}"/>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D266552F-D18E-2804-6C54-F9731084CEC0}"/>
              </a:ext>
            </a:extLst>
          </p:cNvPr>
          <p:cNvSpPr txBox="1">
            <a:spLocks/>
          </p:cNvSpPr>
          <p:nvPr/>
        </p:nvSpPr>
        <p:spPr>
          <a:xfrm>
            <a:off x="838200" y="1825625"/>
            <a:ext cx="14554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MRI artifacts are distortions or errors in imaging.</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They can arise from hardware, software, or patient-related factors.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Artifacts may mimic pathology or obscure real findings.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Understanding artifacts is crucial for accurate diagnosis.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They can be minimized with optimized imaging techniques.</a:t>
            </a:r>
          </a:p>
          <a:p>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2589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5AE82-AB79-7EE9-2F36-009C16F9AC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B18D87D-2253-A6EA-67AA-3BCD86DF4554}"/>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083F3D6A-07EF-A99F-DDB4-04C7608ED816}"/>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CCAAF903-2A53-062D-AE2A-6C51A90CAAAC}"/>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8CABA796-CE29-6F78-C9CE-3ADA7C40F7E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46803776-7218-4869-C2B6-44EAAAA52E9C}"/>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7E4DA93A-DA88-2EB8-BD5A-85550704D631}"/>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A163F92A-9451-A393-1722-53B54490F381}"/>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8BD3C58C-255C-B591-3119-0BE2033EA754}"/>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6A42737B-6F8F-419D-3181-ED5E8F227625}"/>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Types of MRI Artifacts</a:t>
            </a:r>
          </a:p>
        </p:txBody>
      </p:sp>
      <p:sp>
        <p:nvSpPr>
          <p:cNvPr id="11" name="Freeform 11">
            <a:extLst>
              <a:ext uri="{FF2B5EF4-FFF2-40B4-BE49-F238E27FC236}">
                <a16:creationId xmlns:a16="http://schemas.microsoft.com/office/drawing/2014/main" id="{1FA4734F-A3A3-D6D6-1885-A8E611C2D7BE}"/>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4102CAC-DB38-67C6-7479-4B7D40275202}"/>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Text Placeholder 2">
            <a:extLst>
              <a:ext uri="{FF2B5EF4-FFF2-40B4-BE49-F238E27FC236}">
                <a16:creationId xmlns:a16="http://schemas.microsoft.com/office/drawing/2014/main" id="{0F56899E-967D-C17C-9FE3-37AABD4489E4}"/>
              </a:ext>
            </a:extLst>
          </p:cNvPr>
          <p:cNvSpPr txBox="1">
            <a:spLocks/>
          </p:cNvSpPr>
          <p:nvPr/>
        </p:nvSpPr>
        <p:spPr>
          <a:xfrm>
            <a:off x="839788" y="2088896"/>
            <a:ext cx="7161212" cy="121337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b="1" dirty="0">
                <a:latin typeface="Arial" panose="020B0604020202020204" pitchFamily="34" charset="0"/>
                <a:cs typeface="Arial" panose="020B0604020202020204" pitchFamily="34" charset="0"/>
              </a:rPr>
              <a:t>Hardware/Acquisition</a:t>
            </a:r>
          </a:p>
        </p:txBody>
      </p:sp>
      <p:sp>
        <p:nvSpPr>
          <p:cNvPr id="14" name="Content Placeholder 3">
            <a:extLst>
              <a:ext uri="{FF2B5EF4-FFF2-40B4-BE49-F238E27FC236}">
                <a16:creationId xmlns:a16="http://schemas.microsoft.com/office/drawing/2014/main" id="{A3CBF557-3571-BA7D-C250-838954479A01}"/>
              </a:ext>
            </a:extLst>
          </p:cNvPr>
          <p:cNvSpPr txBox="1">
            <a:spLocks/>
          </p:cNvSpPr>
          <p:nvPr/>
        </p:nvSpPr>
        <p:spPr>
          <a:xfrm>
            <a:off x="938212" y="2954775"/>
            <a:ext cx="8205787" cy="36845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(RF)Zipper artifact</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Truncation/Gibbs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Aliasing </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Ghosting</a:t>
            </a:r>
          </a:p>
          <a:p>
            <a:endParaRPr lang="en-US" sz="3500" dirty="0">
              <a:latin typeface="Arial" panose="020B0604020202020204" pitchFamily="34" charset="0"/>
              <a:cs typeface="Arial" panose="020B0604020202020204" pitchFamily="34" charset="0"/>
            </a:endParaRPr>
          </a:p>
        </p:txBody>
      </p:sp>
      <p:sp>
        <p:nvSpPr>
          <p:cNvPr id="15" name="Text Placeholder 4">
            <a:extLst>
              <a:ext uri="{FF2B5EF4-FFF2-40B4-BE49-F238E27FC236}">
                <a16:creationId xmlns:a16="http://schemas.microsoft.com/office/drawing/2014/main" id="{6AB28CD7-CC75-9D5D-820A-5655387C5149}"/>
              </a:ext>
            </a:extLst>
          </p:cNvPr>
          <p:cNvSpPr txBox="1">
            <a:spLocks/>
          </p:cNvSpPr>
          <p:nvPr/>
        </p:nvSpPr>
        <p:spPr>
          <a:xfrm>
            <a:off x="8949592" y="2060234"/>
            <a:ext cx="8385048" cy="8239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b="1" dirty="0">
                <a:latin typeface="Arial" panose="020B0604020202020204" pitchFamily="34" charset="0"/>
                <a:cs typeface="Arial" panose="020B0604020202020204" pitchFamily="34" charset="0"/>
              </a:rPr>
              <a:t>Human body/Physiology/Implants</a:t>
            </a:r>
          </a:p>
        </p:txBody>
      </p:sp>
      <p:sp>
        <p:nvSpPr>
          <p:cNvPr id="16" name="Content Placeholder 5">
            <a:extLst>
              <a:ext uri="{FF2B5EF4-FFF2-40B4-BE49-F238E27FC236}">
                <a16:creationId xmlns:a16="http://schemas.microsoft.com/office/drawing/2014/main" id="{C4F008C7-A405-5ADF-A34B-328E47DA75C2}"/>
              </a:ext>
            </a:extLst>
          </p:cNvPr>
          <p:cNvSpPr txBox="1">
            <a:spLocks/>
          </p:cNvSpPr>
          <p:nvPr/>
        </p:nvSpPr>
        <p:spPr>
          <a:xfrm>
            <a:off x="9372600" y="2954775"/>
            <a:ext cx="8385048" cy="368458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Susceptibility</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Motion</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Flow</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Chemical shift</a:t>
            </a:r>
          </a:p>
        </p:txBody>
      </p:sp>
    </p:spTree>
    <p:extLst>
      <p:ext uri="{BB962C8B-B14F-4D97-AF65-F5344CB8AC3E}">
        <p14:creationId xmlns:p14="http://schemas.microsoft.com/office/powerpoint/2010/main" val="280410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FB94-FEA9-1912-C233-AFF06F4879C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36FF393-377C-2179-D4A4-D9D79025A030}"/>
              </a:ext>
            </a:extLst>
          </p:cNvPr>
          <p:cNvGrpSpPr/>
          <p:nvPr/>
        </p:nvGrpSpPr>
        <p:grpSpPr>
          <a:xfrm rot="-10800000">
            <a:off x="16306799" y="380185"/>
            <a:ext cx="1981198" cy="1297030"/>
            <a:chOff x="0" y="0"/>
            <a:chExt cx="5146429" cy="341605"/>
          </a:xfrm>
          <a:solidFill>
            <a:schemeClr val="tx1"/>
          </a:solidFill>
        </p:grpSpPr>
        <p:sp>
          <p:nvSpPr>
            <p:cNvPr id="3" name="Freeform 3">
              <a:extLst>
                <a:ext uri="{FF2B5EF4-FFF2-40B4-BE49-F238E27FC236}">
                  <a16:creationId xmlns:a16="http://schemas.microsoft.com/office/drawing/2014/main" id="{5220DB4D-84F2-B654-A26A-5C8057AB0182}"/>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03573751-FDE8-3705-78A3-46E4F925F834}"/>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4D3B85E5-F20E-3440-8E5B-5F8769CC29A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05BC0820-11F1-862D-60AD-0FE6E5157B71}"/>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C392758A-1E9A-411F-1952-BC37C1E6FF80}"/>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D6C96479-9889-1BDF-0ED1-22204A80314B}"/>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DE8DCE20-A443-C8EF-CFA8-EC868F59C93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74284B1D-CB84-7BE6-69A8-89C796EDE4D7}"/>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F58BF1A-67F0-24C7-993A-6F4ECDCEA2A8}"/>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8EE87092-7D47-55F6-194D-44C7301B6B0D}"/>
              </a:ext>
            </a:extLst>
          </p:cNvPr>
          <p:cNvSpPr txBox="1"/>
          <p:nvPr/>
        </p:nvSpPr>
        <p:spPr>
          <a:xfrm>
            <a:off x="597523" y="647700"/>
            <a:ext cx="15147241" cy="6194003"/>
          </a:xfrm>
          <a:prstGeom prst="rect">
            <a:avLst/>
          </a:prstGeom>
        </p:spPr>
        <p:txBody>
          <a:bodyPr wrap="square" lIns="0" tIns="0" rIns="0" bIns="0" rtlCol="0" anchor="t">
            <a:spAutoFit/>
          </a:body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Tiny Magnets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MR active atoms</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Atoms=</a:t>
            </a:r>
            <a:r>
              <a:rPr lang="en-US" sz="3500" dirty="0">
                <a:solidFill>
                  <a:schemeClr val="accent2">
                    <a:lumMod val="75000"/>
                  </a:schemeClr>
                </a:solidFill>
                <a:latin typeface="Arial" panose="020B0604020202020204" pitchFamily="34" charset="0"/>
                <a:cs typeface="Arial" panose="020B0604020202020204" pitchFamily="34" charset="0"/>
              </a:rPr>
              <a:t>Nucleus</a:t>
            </a:r>
            <a:r>
              <a:rPr lang="en-US" sz="3500" dirty="0">
                <a:latin typeface="Arial" panose="020B0604020202020204" pitchFamily="34" charset="0"/>
                <a:cs typeface="Arial" panose="020B0604020202020204" pitchFamily="34" charset="0"/>
              </a:rPr>
              <a:t> + Electrons</a:t>
            </a:r>
          </a:p>
          <a:p>
            <a:r>
              <a:rPr lang="en-US" sz="3500" dirty="0">
                <a:solidFill>
                  <a:schemeClr val="accent2">
                    <a:lumMod val="75000"/>
                  </a:schemeClr>
                </a:solidFill>
                <a:latin typeface="Arial" panose="020B0604020202020204" pitchFamily="34" charset="0"/>
                <a:cs typeface="Arial" panose="020B0604020202020204" pitchFamily="34" charset="0"/>
              </a:rPr>
              <a:t>Nucleus</a:t>
            </a:r>
            <a:r>
              <a:rPr lang="en-US" sz="3500" dirty="0">
                <a:latin typeface="Arial" panose="020B0604020202020204" pitchFamily="34" charset="0"/>
                <a:cs typeface="Arial" panose="020B0604020202020204" pitchFamily="34" charset="0"/>
              </a:rPr>
              <a:t>= Protons + Neutrons</a:t>
            </a:r>
          </a:p>
          <a:p>
            <a:pPr marL="0" indent="0">
              <a:buNone/>
            </a:pPr>
            <a:r>
              <a:rPr lang="en-US" sz="3500" dirty="0">
                <a:latin typeface="Arial" panose="020B0604020202020204" pitchFamily="34" charset="0"/>
                <a:cs typeface="Arial" panose="020B0604020202020204" pitchFamily="34" charset="0"/>
              </a:rPr>
              <a:t>                             </a:t>
            </a:r>
          </a:p>
          <a:p>
            <a:pPr marL="0" indent="0">
              <a:buNone/>
            </a:pPr>
            <a:endParaRPr lang="en-US" sz="3500" dirty="0">
              <a:latin typeface="Arial" panose="020B0604020202020204" pitchFamily="34" charset="0"/>
              <a:cs typeface="Arial" panose="020B0604020202020204" pitchFamily="34" charset="0"/>
            </a:endParaRPr>
          </a:p>
          <a:p>
            <a:pPr marL="0" indent="0">
              <a:buNone/>
            </a:pPr>
            <a:r>
              <a:rPr lang="en-US" sz="3500" dirty="0">
                <a:latin typeface="Arial" panose="020B0604020202020204" pitchFamily="34" charset="0"/>
                <a:cs typeface="Arial" panose="020B0604020202020204" pitchFamily="34" charset="0"/>
              </a:rPr>
              <a:t>                             Mass number</a:t>
            </a:r>
          </a:p>
          <a:p>
            <a:pPr marL="0" indent="0">
              <a:buNone/>
            </a:pPr>
            <a:r>
              <a:rPr lang="en-US" sz="3500" dirty="0">
                <a:latin typeface="Arial" panose="020B0604020202020204" pitchFamily="34" charset="0"/>
                <a:cs typeface="Arial" panose="020B0604020202020204" pitchFamily="34" charset="0"/>
              </a:rPr>
              <a:t>Protons=Neutrons no net spin</a:t>
            </a:r>
          </a:p>
          <a:p>
            <a:pPr marL="0" indent="0">
              <a:buNone/>
            </a:pPr>
            <a:r>
              <a:rPr lang="en-US" sz="3500" dirty="0">
                <a:latin typeface="Arial" panose="020B0604020202020204" pitchFamily="34" charset="0"/>
                <a:cs typeface="Arial" panose="020B0604020202020204" pitchFamily="34" charset="0"/>
              </a:rPr>
              <a:t>Protons not= Neutrons    Net spin </a:t>
            </a:r>
          </a:p>
          <a:p>
            <a:pPr marL="0" indent="0">
              <a:buNone/>
            </a:pPr>
            <a:r>
              <a:rPr lang="en-US" sz="3500" dirty="0">
                <a:solidFill>
                  <a:schemeClr val="accent2">
                    <a:lumMod val="75000"/>
                  </a:schemeClr>
                </a:solidFill>
                <a:latin typeface="Arial" panose="020B0604020202020204" pitchFamily="34" charset="0"/>
                <a:cs typeface="Arial" panose="020B0604020202020204" pitchFamily="34" charset="0"/>
              </a:rPr>
              <a:t>Spin Angular momentum </a:t>
            </a:r>
          </a:p>
        </p:txBody>
      </p:sp>
      <p:pic>
        <p:nvPicPr>
          <p:cNvPr id="14" name="Picture 13">
            <a:extLst>
              <a:ext uri="{FF2B5EF4-FFF2-40B4-BE49-F238E27FC236}">
                <a16:creationId xmlns:a16="http://schemas.microsoft.com/office/drawing/2014/main" id="{405550DB-2FDB-9D50-6B67-3E8B7D1ABE62}"/>
              </a:ext>
            </a:extLst>
          </p:cNvPr>
          <p:cNvPicPr>
            <a:picLocks noChangeAspect="1"/>
          </p:cNvPicPr>
          <p:nvPr/>
        </p:nvPicPr>
        <p:blipFill>
          <a:blip r:embed="rId9"/>
          <a:stretch>
            <a:fillRect/>
          </a:stretch>
        </p:blipFill>
        <p:spPr>
          <a:xfrm>
            <a:off x="2971800" y="3738685"/>
            <a:ext cx="3237434" cy="745221"/>
          </a:xfrm>
          <a:prstGeom prst="rect">
            <a:avLst/>
          </a:prstGeom>
        </p:spPr>
      </p:pic>
      <p:pic>
        <p:nvPicPr>
          <p:cNvPr id="16" name="Content Placeholder 5">
            <a:extLst>
              <a:ext uri="{FF2B5EF4-FFF2-40B4-BE49-F238E27FC236}">
                <a16:creationId xmlns:a16="http://schemas.microsoft.com/office/drawing/2014/main" id="{8AE9400D-4490-FDD5-EF0A-8DFCDA3CA9DD}"/>
              </a:ext>
            </a:extLst>
          </p:cNvPr>
          <p:cNvPicPr>
            <a:picLocks noChangeAspect="1"/>
          </p:cNvPicPr>
          <p:nvPr/>
        </p:nvPicPr>
        <p:blipFill>
          <a:blip r:embed="rId10"/>
          <a:stretch>
            <a:fillRect/>
          </a:stretch>
        </p:blipFill>
        <p:spPr>
          <a:xfrm>
            <a:off x="9135979" y="380185"/>
            <a:ext cx="5638800" cy="3343483"/>
          </a:xfrm>
          <a:prstGeom prst="rect">
            <a:avLst/>
          </a:prstGeom>
        </p:spPr>
      </p:pic>
      <p:sp>
        <p:nvSpPr>
          <p:cNvPr id="17" name="TextBox 16">
            <a:extLst>
              <a:ext uri="{FF2B5EF4-FFF2-40B4-BE49-F238E27FC236}">
                <a16:creationId xmlns:a16="http://schemas.microsoft.com/office/drawing/2014/main" id="{CEA09794-1545-A98A-9828-8078A4AA7CFA}"/>
              </a:ext>
            </a:extLst>
          </p:cNvPr>
          <p:cNvSpPr txBox="1"/>
          <p:nvPr/>
        </p:nvSpPr>
        <p:spPr>
          <a:xfrm>
            <a:off x="8077200" y="4118567"/>
            <a:ext cx="10129925" cy="1708160"/>
          </a:xfrm>
          <a:prstGeom prst="rect">
            <a:avLst/>
          </a:prstGeom>
          <a:noFill/>
        </p:spPr>
        <p:txBody>
          <a:bodyPr wrap="square" rtlCol="0">
            <a:spAutoFit/>
          </a:bodyPr>
          <a:lstStyle/>
          <a:p>
            <a:r>
              <a:rPr lang="en-US" sz="3500" b="1" dirty="0">
                <a:latin typeface="Arial" panose="020B0604020202020204" pitchFamily="34" charset="0"/>
                <a:cs typeface="Arial" panose="020B0604020202020204" pitchFamily="34" charset="0"/>
              </a:rPr>
              <a:t>Spin Angular Momentum magnetic moment</a:t>
            </a:r>
          </a:p>
          <a:p>
            <a:r>
              <a:rPr lang="en-US" sz="3500" b="1" dirty="0">
                <a:latin typeface="Arial" panose="020B0604020202020204" pitchFamily="34" charset="0"/>
                <a:cs typeface="Arial" panose="020B0604020202020204" pitchFamily="34" charset="0"/>
              </a:rPr>
              <a:t>MR Active Atoms</a:t>
            </a:r>
          </a:p>
          <a:p>
            <a:endParaRPr lang="en-US" sz="3500" b="1"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8246A6C5-11C7-9819-B88F-6B3D05F817EC}"/>
              </a:ext>
            </a:extLst>
          </p:cNvPr>
          <p:cNvPicPr>
            <a:picLocks noChangeAspect="1"/>
          </p:cNvPicPr>
          <p:nvPr/>
        </p:nvPicPr>
        <p:blipFill>
          <a:blip r:embed="rId11"/>
          <a:stretch>
            <a:fillRect/>
          </a:stretch>
        </p:blipFill>
        <p:spPr>
          <a:xfrm>
            <a:off x="8159111" y="5470222"/>
            <a:ext cx="9531366" cy="1946189"/>
          </a:xfrm>
          <a:prstGeom prst="rect">
            <a:avLst/>
          </a:prstGeom>
        </p:spPr>
      </p:pic>
    </p:spTree>
    <p:extLst>
      <p:ext uri="{BB962C8B-B14F-4D97-AF65-F5344CB8AC3E}">
        <p14:creationId xmlns:p14="http://schemas.microsoft.com/office/powerpoint/2010/main" val="4071081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A3D5E-231D-C898-A306-14F8407BD7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9CB212B-88FC-0B45-AF3B-D4EE4B8A3A01}"/>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DA3AA966-00D4-C821-B787-339BB3EFEF71}"/>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A5DA5A22-F8BE-4870-492C-CEF404D893DF}"/>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93116A41-F5FA-9EA6-2553-ABB6A80C465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5227D459-50EF-EEC7-7B61-C99EEA6BE3EF}"/>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AF721FA5-D841-9558-C6E7-43B6C7AAE525}"/>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7F3862B4-6779-3B11-CEB3-66B802E67C48}"/>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54C4CC24-599F-A200-63CC-C7AA9751791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05A63F9B-7C6C-3904-FEC6-747E8CC8B21E}"/>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Zipper Artifacts</a:t>
            </a:r>
          </a:p>
        </p:txBody>
      </p:sp>
      <p:sp>
        <p:nvSpPr>
          <p:cNvPr id="11" name="Freeform 11">
            <a:extLst>
              <a:ext uri="{FF2B5EF4-FFF2-40B4-BE49-F238E27FC236}">
                <a16:creationId xmlns:a16="http://schemas.microsoft.com/office/drawing/2014/main" id="{7D8A685F-3D5D-0870-E82B-21C8EBF15628}"/>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52133969-164C-C3CF-D60D-621CBF26B56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CB344A1D-7A08-6D79-B04A-27EAA9BB47C0}"/>
              </a:ext>
            </a:extLst>
          </p:cNvPr>
          <p:cNvSpPr txBox="1">
            <a:spLocks/>
          </p:cNvSpPr>
          <p:nvPr/>
        </p:nvSpPr>
        <p:spPr>
          <a:xfrm>
            <a:off x="445008" y="2639441"/>
            <a:ext cx="8685704"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RF interference</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Room not properly shielded</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RF source may be in the room</a:t>
            </a:r>
          </a:p>
          <a:p>
            <a:pPr>
              <a:lnSpc>
                <a:spcPct val="150000"/>
              </a:lnSpc>
              <a:buFont typeface="Wingdings" panose="05000000000000000000" pitchFamily="2" charset="2"/>
              <a:buChar char="Ø"/>
            </a:pPr>
            <a:r>
              <a:rPr lang="en-US" sz="3500" dirty="0">
                <a:latin typeface="Arial" panose="020B0604020202020204" pitchFamily="34" charset="0"/>
                <a:cs typeface="Arial" panose="020B0604020202020204" pitchFamily="34" charset="0"/>
              </a:rPr>
              <a:t>    e.g. Electronic devices</a:t>
            </a:r>
          </a:p>
        </p:txBody>
      </p:sp>
      <p:pic>
        <p:nvPicPr>
          <p:cNvPr id="14" name="Content Placeholder 5">
            <a:extLst>
              <a:ext uri="{FF2B5EF4-FFF2-40B4-BE49-F238E27FC236}">
                <a16:creationId xmlns:a16="http://schemas.microsoft.com/office/drawing/2014/main" id="{6DEA7378-4E7A-CDEC-CD7E-52E149DE725C}"/>
              </a:ext>
            </a:extLst>
          </p:cNvPr>
          <p:cNvPicPr>
            <a:picLocks noChangeAspect="1"/>
          </p:cNvPicPr>
          <p:nvPr/>
        </p:nvPicPr>
        <p:blipFill>
          <a:blip r:embed="rId9"/>
          <a:srcRect r="24009"/>
          <a:stretch/>
        </p:blipFill>
        <p:spPr>
          <a:xfrm>
            <a:off x="9403617" y="2345622"/>
            <a:ext cx="8685705" cy="4351338"/>
          </a:xfrm>
          <a:prstGeom prst="rect">
            <a:avLst/>
          </a:prstGeom>
        </p:spPr>
      </p:pic>
    </p:spTree>
    <p:extLst>
      <p:ext uri="{BB962C8B-B14F-4D97-AF65-F5344CB8AC3E}">
        <p14:creationId xmlns:p14="http://schemas.microsoft.com/office/powerpoint/2010/main" val="859439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EB15-297E-A484-45C9-B0F4CDB638F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D098D7-29F0-1276-47D9-FA222DF6F0B3}"/>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D1020F3A-54CB-FD87-0901-5292DAC3DA6C}"/>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BE7036E0-B2A6-6AE5-CD20-1426A2A3DF00}"/>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7F8D9865-1393-2792-0199-8E389CABD95F}"/>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120E5C7F-4FA8-4810-60F7-0C38CB8DCD58}"/>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D8682F9F-0494-A962-697D-994756FC01F5}"/>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C6C0ACF5-A2D2-B70E-EDF6-1DE80E2475E7}"/>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1EA34FEB-C3B4-4C45-E164-C08CD860187C}"/>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49876970-108E-C18B-1FF3-C5BE4B3567D3}"/>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Motion Artifacts</a:t>
            </a:r>
          </a:p>
        </p:txBody>
      </p:sp>
      <p:sp>
        <p:nvSpPr>
          <p:cNvPr id="11" name="Freeform 11">
            <a:extLst>
              <a:ext uri="{FF2B5EF4-FFF2-40B4-BE49-F238E27FC236}">
                <a16:creationId xmlns:a16="http://schemas.microsoft.com/office/drawing/2014/main" id="{A8831000-2855-9D26-C9E0-12C1152A5DFF}"/>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482D76A4-F6E7-85A5-F9E0-1801B29EC876}"/>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3C1EE61A-7499-739E-CF5E-BAB7A6F80764}"/>
              </a:ext>
            </a:extLst>
          </p:cNvPr>
          <p:cNvSpPr txBox="1">
            <a:spLocks/>
          </p:cNvSpPr>
          <p:nvPr/>
        </p:nvSpPr>
        <p:spPr>
          <a:xfrm>
            <a:off x="838200" y="1825625"/>
            <a:ext cx="78486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Caused by voluntary or involuntary patient movement.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Appears as ghosting or blurring in the image.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 in restless patients or uncooperative children.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be reduced with faster sequences and motion correction techniques.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Breath-holding or sedation may be required in certain cases.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94D9EFC5-BB76-738E-3639-7E0A3A0CDD82}"/>
              </a:ext>
            </a:extLst>
          </p:cNvPr>
          <p:cNvPicPr>
            <a:picLocks noChangeAspect="1"/>
          </p:cNvPicPr>
          <p:nvPr/>
        </p:nvPicPr>
        <p:blipFill>
          <a:blip r:embed="rId9"/>
          <a:stretch>
            <a:fillRect/>
          </a:stretch>
        </p:blipFill>
        <p:spPr>
          <a:xfrm>
            <a:off x="9143999" y="1966826"/>
            <a:ext cx="8776173" cy="4230667"/>
          </a:xfrm>
          <a:prstGeom prst="rect">
            <a:avLst/>
          </a:prstGeom>
        </p:spPr>
      </p:pic>
    </p:spTree>
    <p:extLst>
      <p:ext uri="{BB962C8B-B14F-4D97-AF65-F5344CB8AC3E}">
        <p14:creationId xmlns:p14="http://schemas.microsoft.com/office/powerpoint/2010/main" val="2234935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21EA4-F906-62EC-467D-93088D7185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92EC540-93A2-DA1F-1C9C-C74CD108EAFA}"/>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1F9F61C5-6C4B-982D-3D06-DC3F5F89C728}"/>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FB99A49A-8F87-7723-9139-91F680AEAAB1}"/>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3570362A-0AB6-EC25-8C1D-44DE80C2E24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96ABA87A-D4E5-C70B-4EFB-E880187B1A6C}"/>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283F1D65-A1E5-5DFB-9472-373D80F0E7B5}"/>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2D4D67BE-11E2-2908-A0FF-12F91B974EC5}"/>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2A14B7FE-693A-89F3-8D8F-8286D9E060BE}"/>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88B78CA4-931A-1FD0-7B4C-87C983890B64}"/>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Metal Artifacts</a:t>
            </a:r>
          </a:p>
        </p:txBody>
      </p:sp>
      <p:sp>
        <p:nvSpPr>
          <p:cNvPr id="11" name="Freeform 11">
            <a:extLst>
              <a:ext uri="{FF2B5EF4-FFF2-40B4-BE49-F238E27FC236}">
                <a16:creationId xmlns:a16="http://schemas.microsoft.com/office/drawing/2014/main" id="{270B5DB6-65D7-85F1-D126-75FAB7DB54FB}"/>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7CED86AE-EA7D-978B-023E-4C287EE933EA}"/>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3B178865-2B59-0F84-1403-829E7244C460}"/>
              </a:ext>
            </a:extLst>
          </p:cNvPr>
          <p:cNvSpPr txBox="1">
            <a:spLocks/>
          </p:cNvSpPr>
          <p:nvPr/>
        </p:nvSpPr>
        <p:spPr>
          <a:xfrm>
            <a:off x="838200" y="1825625"/>
            <a:ext cx="794621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Occur due to metallic implants, surgical clips, or foreign bodies.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Appear as signal voids, distortions, or blooming effects.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More prominent in gradient-echo sequences.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be minimized using metal artifact reduction sequences (MARS).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Using STIR or fast spin-echo sequences helps reduce effects.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5896AADB-0387-EB78-383C-DDFA72001817}"/>
              </a:ext>
            </a:extLst>
          </p:cNvPr>
          <p:cNvPicPr>
            <a:picLocks noChangeAspect="1"/>
          </p:cNvPicPr>
          <p:nvPr/>
        </p:nvPicPr>
        <p:blipFill>
          <a:blip r:embed="rId9"/>
          <a:stretch>
            <a:fillRect/>
          </a:stretch>
        </p:blipFill>
        <p:spPr>
          <a:xfrm>
            <a:off x="9503591" y="2519506"/>
            <a:ext cx="8686801" cy="5247987"/>
          </a:xfrm>
          <a:prstGeom prst="rect">
            <a:avLst/>
          </a:prstGeom>
        </p:spPr>
      </p:pic>
    </p:spTree>
    <p:extLst>
      <p:ext uri="{BB962C8B-B14F-4D97-AF65-F5344CB8AC3E}">
        <p14:creationId xmlns:p14="http://schemas.microsoft.com/office/powerpoint/2010/main" val="943799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74DB0-6D8C-33D5-C2E0-85E5E531D3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4F33983-4F76-E114-EEDF-E2F552340C5A}"/>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B869A63F-8DC9-29D7-DDBB-10C229F104DD}"/>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D66FFE23-CAD5-E3CE-9DAF-D8383DA0C751}"/>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D6E30CF2-AD6A-66BA-99E1-1DFF4ACD2D6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CA7A7151-495B-0EE7-1A7E-C2EBACAC3B09}"/>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B85DE2D-2524-256C-017E-5D70476104B6}"/>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ADA5F132-BEBB-B148-27F0-4CC40E2527B9}"/>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7DFDE0AA-FF86-4FAE-0AA6-A22B7B73E183}"/>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C35FF8A5-255D-0BF7-46A5-C8521DF3D307}"/>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Susceptibility Artifacts</a:t>
            </a:r>
          </a:p>
        </p:txBody>
      </p:sp>
      <p:sp>
        <p:nvSpPr>
          <p:cNvPr id="11" name="Freeform 11">
            <a:extLst>
              <a:ext uri="{FF2B5EF4-FFF2-40B4-BE49-F238E27FC236}">
                <a16:creationId xmlns:a16="http://schemas.microsoft.com/office/drawing/2014/main" id="{C09FF315-68CF-A70A-B586-1E072AF97AF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E280FE80-6E11-48F8-4CE4-337228D7BF5E}"/>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DCFDE58A-8F0E-6AB0-B9D1-1154444227AF}"/>
              </a:ext>
            </a:extLst>
          </p:cNvPr>
          <p:cNvSpPr txBox="1">
            <a:spLocks/>
          </p:cNvSpPr>
          <p:nvPr/>
        </p:nvSpPr>
        <p:spPr>
          <a:xfrm>
            <a:off x="838200" y="2141537"/>
            <a:ext cx="80772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Caused by magnetic field variations in different tissues.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 in air-tissue interfaces (e.g., sinuses, lungs).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More pronounced in GRE sequences compared to spin-echo.</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mimic microhemorrhages or calcifications.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Using higher bandwidth and reducing TE helps mitigate them.</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29413508-3907-373E-0845-BE00FD7E2013}"/>
              </a:ext>
            </a:extLst>
          </p:cNvPr>
          <p:cNvPicPr>
            <a:picLocks noChangeAspect="1"/>
          </p:cNvPicPr>
          <p:nvPr/>
        </p:nvPicPr>
        <p:blipFill>
          <a:blip r:embed="rId9"/>
          <a:stretch>
            <a:fillRect/>
          </a:stretch>
        </p:blipFill>
        <p:spPr>
          <a:xfrm>
            <a:off x="9143999" y="2368297"/>
            <a:ext cx="8690537" cy="4124578"/>
          </a:xfrm>
          <a:prstGeom prst="rect">
            <a:avLst/>
          </a:prstGeom>
        </p:spPr>
      </p:pic>
    </p:spTree>
    <p:extLst>
      <p:ext uri="{BB962C8B-B14F-4D97-AF65-F5344CB8AC3E}">
        <p14:creationId xmlns:p14="http://schemas.microsoft.com/office/powerpoint/2010/main" val="8421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7471E-1666-F343-7B92-18C2B59908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70FCBD-BDDD-8C2D-A2FD-913A21CC9C8D}"/>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8AAFBE38-7B63-DD20-ED3B-1BA2FEB8A6BE}"/>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E4BC00CE-A5D5-D97C-45AE-EAE66EDBB622}"/>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247AD062-77BB-D560-A606-B9DB80092526}"/>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B3AEB376-A32B-76AE-F187-AE9B1DB1DA16}"/>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66450B07-9229-8F56-32D8-F411ECDEF481}"/>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E669F92E-4E93-74AA-C270-E76DA1974834}"/>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C90D9297-16E2-C4DC-D678-F2189B3900AB}"/>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94A02E25-E0B1-F90A-A184-9ED551410956}"/>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Gibbs Ringing Artifact</a:t>
            </a:r>
          </a:p>
        </p:txBody>
      </p:sp>
      <p:sp>
        <p:nvSpPr>
          <p:cNvPr id="11" name="Freeform 11">
            <a:extLst>
              <a:ext uri="{FF2B5EF4-FFF2-40B4-BE49-F238E27FC236}">
                <a16:creationId xmlns:a16="http://schemas.microsoft.com/office/drawing/2014/main" id="{A18A6D77-46D7-10A3-013D-A0F96FA8BACB}"/>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37D0A5EC-EF30-AE8B-C594-FDB66FA1E6AC}"/>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E19F8FE8-28AC-F1A6-50A9-915610F5E52C}"/>
              </a:ext>
            </a:extLst>
          </p:cNvPr>
          <p:cNvSpPr txBox="1">
            <a:spLocks/>
          </p:cNvSpPr>
          <p:nvPr/>
        </p:nvSpPr>
        <p:spPr>
          <a:xfrm>
            <a:off x="897674" y="1943100"/>
            <a:ext cx="9084526"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Occurs due to sharp transitions in image intensity.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Appears as parallel lines near high-contrast areas.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Related to insufficient spatial resolution.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More noticeable in brain imaging near CSF borders.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Mitigation: Increasing matrix size or applying filters.</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90EE9B86-ECC8-5D6A-4E27-EB8011B926CF}"/>
              </a:ext>
            </a:extLst>
          </p:cNvPr>
          <p:cNvPicPr>
            <a:picLocks noChangeAspect="1"/>
          </p:cNvPicPr>
          <p:nvPr/>
        </p:nvPicPr>
        <p:blipFill>
          <a:blip r:embed="rId9"/>
          <a:stretch>
            <a:fillRect/>
          </a:stretch>
        </p:blipFill>
        <p:spPr>
          <a:xfrm>
            <a:off x="10171493" y="1861707"/>
            <a:ext cx="8023868" cy="6563586"/>
          </a:xfrm>
          <a:prstGeom prst="rect">
            <a:avLst/>
          </a:prstGeom>
        </p:spPr>
      </p:pic>
    </p:spTree>
    <p:extLst>
      <p:ext uri="{BB962C8B-B14F-4D97-AF65-F5344CB8AC3E}">
        <p14:creationId xmlns:p14="http://schemas.microsoft.com/office/powerpoint/2010/main" val="3393850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ACF82-2A65-212C-00BE-1BF80480522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E60FD9-B4A6-6EF0-ADF8-F9F949DFEF8F}"/>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593E256B-0CA1-6B92-A69B-C41C3E802EA3}"/>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9165655C-2285-9B53-D74A-9C410E95E900}"/>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49307D67-B9BF-D0B9-5A47-46988DEDB51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0E9B095-6685-B079-B3ED-D5A21FFEEE6E}"/>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E8CF4910-BB97-FA40-16EC-FD13DF894B77}"/>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33D8B16E-1C4C-66D7-A1AD-5E0F35ECF92A}"/>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458C13DD-7A2B-9BE9-0FD2-7A25B9F3B2BC}"/>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62EB9370-5213-BA22-C92B-B89F2FC7B803}"/>
              </a:ext>
            </a:extLst>
          </p:cNvPr>
          <p:cNvSpPr txBox="1"/>
          <p:nvPr/>
        </p:nvSpPr>
        <p:spPr>
          <a:xfrm>
            <a:off x="626159" y="549623"/>
            <a:ext cx="12784056" cy="868956"/>
          </a:xfrm>
          <a:prstGeom prst="rect">
            <a:avLst/>
          </a:prstGeom>
        </p:spPr>
        <p:txBody>
          <a:bodyPr wrap="square"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Aliasing (Wrap-Around) Artifact</a:t>
            </a:r>
          </a:p>
        </p:txBody>
      </p:sp>
      <p:sp>
        <p:nvSpPr>
          <p:cNvPr id="11" name="Freeform 11">
            <a:extLst>
              <a:ext uri="{FF2B5EF4-FFF2-40B4-BE49-F238E27FC236}">
                <a16:creationId xmlns:a16="http://schemas.microsoft.com/office/drawing/2014/main" id="{96B59557-5888-E6B1-539E-90C3B293F295}"/>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5B7F6EA0-8B1C-5E0D-B143-78047B8DEF26}"/>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C6EF83D9-4CC8-994B-A07B-1C1B1E657DCF}"/>
              </a:ext>
            </a:extLst>
          </p:cNvPr>
          <p:cNvSpPr txBox="1">
            <a:spLocks/>
          </p:cNvSpPr>
          <p:nvPr/>
        </p:nvSpPr>
        <p:spPr>
          <a:xfrm>
            <a:off x="990598" y="2218817"/>
            <a:ext cx="7467601"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Happens when the field of view (FOV) is too small.</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Structures outside the FOV appear on the opposite side.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Common in head and spine imaging.</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Can be reduced by increasing FOV or using saturation bands.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Phase oversampling helps prevent aliasing.</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03C26991-6748-8E2D-CD80-BD002C6EF80F}"/>
              </a:ext>
            </a:extLst>
          </p:cNvPr>
          <p:cNvPicPr>
            <a:picLocks noChangeAspect="1"/>
          </p:cNvPicPr>
          <p:nvPr/>
        </p:nvPicPr>
        <p:blipFill>
          <a:blip r:embed="rId9"/>
          <a:stretch>
            <a:fillRect/>
          </a:stretch>
        </p:blipFill>
        <p:spPr>
          <a:xfrm>
            <a:off x="8723914" y="1846655"/>
            <a:ext cx="9372601" cy="5292651"/>
          </a:xfrm>
          <a:prstGeom prst="rect">
            <a:avLst/>
          </a:prstGeom>
        </p:spPr>
      </p:pic>
    </p:spTree>
    <p:extLst>
      <p:ext uri="{BB962C8B-B14F-4D97-AF65-F5344CB8AC3E}">
        <p14:creationId xmlns:p14="http://schemas.microsoft.com/office/powerpoint/2010/main" val="110040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60D10-850A-2253-5CC0-4C56DFFC8F2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4F29FC4-8C4A-6DEE-8737-3276E56CFE59}"/>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A391B669-A421-1832-A698-2546AE93645F}"/>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94D17C8E-FA9B-9BA4-BA51-D9C26FBFACC7}"/>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2EADAD8D-B5B9-665C-BED6-DCAE1AF27287}"/>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A8E9313-A91E-CB3A-2CFC-5A1BB0871A49}"/>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484F0482-631F-484D-7D93-C05E379F8AF8}"/>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5F14C27E-738C-5E2A-FBF1-7BFDE166B4FA}"/>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6724C3F5-4578-9CC9-1D0F-CD3D8024B9DD}"/>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E5D6F3F6-E404-8F96-CA4B-E2D78F8850B9}"/>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Chemical Shirt Artifact</a:t>
            </a:r>
          </a:p>
        </p:txBody>
      </p:sp>
      <p:sp>
        <p:nvSpPr>
          <p:cNvPr id="11" name="Freeform 11">
            <a:extLst>
              <a:ext uri="{FF2B5EF4-FFF2-40B4-BE49-F238E27FC236}">
                <a16:creationId xmlns:a16="http://schemas.microsoft.com/office/drawing/2014/main" id="{1851627A-23D2-EC37-42AE-1748014F4C5A}"/>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1EC72865-EC11-D2BC-990B-B2307AD85C93}"/>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9A5A0632-A158-9F78-4C15-1F32E0310860}"/>
              </a:ext>
            </a:extLst>
          </p:cNvPr>
          <p:cNvSpPr txBox="1">
            <a:spLocks/>
          </p:cNvSpPr>
          <p:nvPr/>
        </p:nvSpPr>
        <p:spPr>
          <a:xfrm>
            <a:off x="914400" y="2135122"/>
            <a:ext cx="9144000"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Occurs in frequency encoding direction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Spatial misregistration of fat and water molecules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Precession frequency is higher in hydrogen atoms of water compared to that of fat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Chemical shift increases with magnetic field strength</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Increasing the bandwidth will decrease the artifact</a:t>
            </a:r>
          </a:p>
          <a:p>
            <a:endParaRPr lang="en-US" sz="3500" dirty="0">
              <a:latin typeface="Arial" panose="020B0604020202020204" pitchFamily="34" charset="0"/>
              <a:cs typeface="Arial" panose="020B0604020202020204" pitchFamily="34" charset="0"/>
            </a:endParaRPr>
          </a:p>
        </p:txBody>
      </p:sp>
      <p:pic>
        <p:nvPicPr>
          <p:cNvPr id="14" name="Content Placeholder 5">
            <a:extLst>
              <a:ext uri="{FF2B5EF4-FFF2-40B4-BE49-F238E27FC236}">
                <a16:creationId xmlns:a16="http://schemas.microsoft.com/office/drawing/2014/main" id="{14DB93B9-7CA4-CC2A-A504-BD46C379DD92}"/>
              </a:ext>
            </a:extLst>
          </p:cNvPr>
          <p:cNvPicPr>
            <a:picLocks noChangeAspect="1"/>
          </p:cNvPicPr>
          <p:nvPr/>
        </p:nvPicPr>
        <p:blipFill>
          <a:blip r:embed="rId9"/>
          <a:stretch>
            <a:fillRect/>
          </a:stretch>
        </p:blipFill>
        <p:spPr>
          <a:xfrm>
            <a:off x="10845330" y="5141067"/>
            <a:ext cx="7442669" cy="3569606"/>
          </a:xfrm>
          <a:prstGeom prst="rect">
            <a:avLst/>
          </a:prstGeom>
        </p:spPr>
      </p:pic>
      <p:pic>
        <p:nvPicPr>
          <p:cNvPr id="15" name="Picture 14">
            <a:extLst>
              <a:ext uri="{FF2B5EF4-FFF2-40B4-BE49-F238E27FC236}">
                <a16:creationId xmlns:a16="http://schemas.microsoft.com/office/drawing/2014/main" id="{5FAE36EE-4173-FFC7-8B8A-FF4D82602EA6}"/>
              </a:ext>
            </a:extLst>
          </p:cNvPr>
          <p:cNvPicPr>
            <a:picLocks noChangeAspect="1"/>
          </p:cNvPicPr>
          <p:nvPr/>
        </p:nvPicPr>
        <p:blipFill>
          <a:blip r:embed="rId10"/>
          <a:stretch>
            <a:fillRect/>
          </a:stretch>
        </p:blipFill>
        <p:spPr>
          <a:xfrm>
            <a:off x="12470756" y="1659019"/>
            <a:ext cx="3626027" cy="3424581"/>
          </a:xfrm>
          <a:prstGeom prst="rect">
            <a:avLst/>
          </a:prstGeom>
        </p:spPr>
      </p:pic>
    </p:spTree>
    <p:extLst>
      <p:ext uri="{BB962C8B-B14F-4D97-AF65-F5344CB8AC3E}">
        <p14:creationId xmlns:p14="http://schemas.microsoft.com/office/powerpoint/2010/main" val="3883404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75FF9-391C-F403-4907-CAB3C4CA3A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CC20B9A-A1C5-B08A-983F-84CBF835E1BB}"/>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8982EDE3-F074-3FBF-0332-A2E23211C070}"/>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83EA97AE-01FA-B51C-E6E5-FD18DB9EF1D4}"/>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B3576F3D-7BF6-4C8B-7C45-84883427A801}"/>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8D9B7DB5-53C3-D2EC-6F8A-0362DC84FB4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9AE7117D-E9D8-143F-2D60-CAE1251FF7D2}"/>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9279B3F7-98EA-B567-2097-ECF395485A27}"/>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0C8CA572-0C85-3763-FEF2-259008403626}"/>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A30D892C-08A8-A3F0-D88E-1A664FB818FB}"/>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Pulsation/Flow Artifact</a:t>
            </a:r>
          </a:p>
        </p:txBody>
      </p:sp>
      <p:sp>
        <p:nvSpPr>
          <p:cNvPr id="11" name="Freeform 11">
            <a:extLst>
              <a:ext uri="{FF2B5EF4-FFF2-40B4-BE49-F238E27FC236}">
                <a16:creationId xmlns:a16="http://schemas.microsoft.com/office/drawing/2014/main" id="{E57E2EFC-0030-DBDA-F3A9-50685806E9F1}"/>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6394B783-B85A-2A5E-FBD5-313FD09ABD9B}"/>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95802B15-DF6B-BD59-A249-B043ACA6F736}"/>
              </a:ext>
            </a:extLst>
          </p:cNvPr>
          <p:cNvSpPr txBox="1">
            <a:spLocks/>
          </p:cNvSpPr>
          <p:nvPr/>
        </p:nvSpPr>
        <p:spPr>
          <a:xfrm>
            <a:off x="691895" y="2282825"/>
            <a:ext cx="7917911"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CSF flow results in TOF loss and FRE effects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TOF loss typically occurs in SE &amp; FSE when protons do not experience RF pulses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FRE entry slice phenomenon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TOF loss-short TE, imaging parallel to the flow, and thick slice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FRE-Saturation bands</a:t>
            </a:r>
          </a:p>
          <a:p>
            <a:endParaRPr lang="en-US" sz="3500" dirty="0">
              <a:latin typeface="Arial" panose="020B0604020202020204" pitchFamily="34" charset="0"/>
              <a:cs typeface="Arial" panose="020B0604020202020204" pitchFamily="34" charset="0"/>
            </a:endParaRPr>
          </a:p>
        </p:txBody>
      </p:sp>
      <p:pic>
        <p:nvPicPr>
          <p:cNvPr id="14" name="Content Placeholder 13">
            <a:extLst>
              <a:ext uri="{FF2B5EF4-FFF2-40B4-BE49-F238E27FC236}">
                <a16:creationId xmlns:a16="http://schemas.microsoft.com/office/drawing/2014/main" id="{04D10277-CC31-B427-99B9-5879458C5972}"/>
              </a:ext>
            </a:extLst>
          </p:cNvPr>
          <p:cNvPicPr>
            <a:picLocks noChangeAspect="1"/>
          </p:cNvPicPr>
          <p:nvPr/>
        </p:nvPicPr>
        <p:blipFill>
          <a:blip r:embed="rId9"/>
          <a:stretch>
            <a:fillRect/>
          </a:stretch>
        </p:blipFill>
        <p:spPr>
          <a:xfrm>
            <a:off x="8609807" y="1672018"/>
            <a:ext cx="4343400" cy="7095811"/>
          </a:xfrm>
          <a:prstGeom prst="rect">
            <a:avLst/>
          </a:prstGeom>
        </p:spPr>
      </p:pic>
      <p:pic>
        <p:nvPicPr>
          <p:cNvPr id="15" name="Picture 14">
            <a:extLst>
              <a:ext uri="{FF2B5EF4-FFF2-40B4-BE49-F238E27FC236}">
                <a16:creationId xmlns:a16="http://schemas.microsoft.com/office/drawing/2014/main" id="{E72AA572-A036-626F-A336-35D8D6CD59F0}"/>
              </a:ext>
            </a:extLst>
          </p:cNvPr>
          <p:cNvPicPr>
            <a:picLocks noChangeAspect="1"/>
          </p:cNvPicPr>
          <p:nvPr/>
        </p:nvPicPr>
        <p:blipFill>
          <a:blip r:embed="rId10"/>
          <a:stretch>
            <a:fillRect/>
          </a:stretch>
        </p:blipFill>
        <p:spPr>
          <a:xfrm>
            <a:off x="13029803" y="1614499"/>
            <a:ext cx="5181600" cy="7228826"/>
          </a:xfrm>
          <a:prstGeom prst="rect">
            <a:avLst/>
          </a:prstGeom>
        </p:spPr>
      </p:pic>
    </p:spTree>
    <p:extLst>
      <p:ext uri="{BB962C8B-B14F-4D97-AF65-F5344CB8AC3E}">
        <p14:creationId xmlns:p14="http://schemas.microsoft.com/office/powerpoint/2010/main" val="808767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59EC5-2D8B-638B-788D-6E00FD57AC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A82EC3-F0CA-9D06-6222-594EBEC65B01}"/>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13ED0676-E201-E06F-BE13-13FC96DA92F8}"/>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7E1BAA22-B769-D9A2-BFE6-2FF84E029D69}"/>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66B5C972-AA30-6F4C-53F7-C9708AC189E4}"/>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F2E9D155-3656-5131-4980-1D9245BBA9DA}"/>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41A13D65-8747-4E96-40F0-0803488883BC}"/>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A2926D32-B83E-511C-8A0A-A5D4B5131ED6}"/>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8551C884-E8DB-9DDF-DDEF-EFA03D2A5597}"/>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35B28E3B-33E5-3E12-94E9-5325AF93AD33}"/>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Ghosting Artifact</a:t>
            </a:r>
          </a:p>
        </p:txBody>
      </p:sp>
      <p:sp>
        <p:nvSpPr>
          <p:cNvPr id="11" name="Freeform 11">
            <a:extLst>
              <a:ext uri="{FF2B5EF4-FFF2-40B4-BE49-F238E27FC236}">
                <a16:creationId xmlns:a16="http://schemas.microsoft.com/office/drawing/2014/main" id="{406A76F7-5CA7-1DBC-3936-340349C173DE}"/>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189C44BA-5313-FDF6-4A5C-812F4963B4D8}"/>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3" name="Content Placeholder 2">
            <a:extLst>
              <a:ext uri="{FF2B5EF4-FFF2-40B4-BE49-F238E27FC236}">
                <a16:creationId xmlns:a16="http://schemas.microsoft.com/office/drawing/2014/main" id="{5B837343-6600-EB0D-C28A-39A969D6F8E3}"/>
              </a:ext>
            </a:extLst>
          </p:cNvPr>
          <p:cNvSpPr txBox="1">
            <a:spLocks/>
          </p:cNvSpPr>
          <p:nvPr/>
        </p:nvSpPr>
        <p:spPr>
          <a:xfrm>
            <a:off x="838199" y="1825625"/>
            <a:ext cx="8412609"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Resulting from periodic motions such as  CSF pulsation, cardiac motion, and respiratory motion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Occurs along the phase encoding direction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Ghosts can be bright or dark</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Mitigations-Increase the number of excitations, and swap phase encoding direction</a:t>
            </a:r>
          </a:p>
        </p:txBody>
      </p:sp>
      <p:pic>
        <p:nvPicPr>
          <p:cNvPr id="14" name="Content Placeholder 5">
            <a:extLst>
              <a:ext uri="{FF2B5EF4-FFF2-40B4-BE49-F238E27FC236}">
                <a16:creationId xmlns:a16="http://schemas.microsoft.com/office/drawing/2014/main" id="{766F0E0A-63EB-164D-F82A-7CA72E0D1158}"/>
              </a:ext>
            </a:extLst>
          </p:cNvPr>
          <p:cNvPicPr>
            <a:picLocks noChangeAspect="1"/>
          </p:cNvPicPr>
          <p:nvPr/>
        </p:nvPicPr>
        <p:blipFill>
          <a:blip r:embed="rId9"/>
          <a:stretch>
            <a:fillRect/>
          </a:stretch>
        </p:blipFill>
        <p:spPr>
          <a:xfrm>
            <a:off x="9818847" y="1759038"/>
            <a:ext cx="8412609" cy="3003462"/>
          </a:xfrm>
          <a:prstGeom prst="rect">
            <a:avLst/>
          </a:prstGeom>
        </p:spPr>
      </p:pic>
      <p:pic>
        <p:nvPicPr>
          <p:cNvPr id="15" name="Picture 14">
            <a:extLst>
              <a:ext uri="{FF2B5EF4-FFF2-40B4-BE49-F238E27FC236}">
                <a16:creationId xmlns:a16="http://schemas.microsoft.com/office/drawing/2014/main" id="{22F2C197-8BB7-E482-38F0-CE8E8C5AED56}"/>
              </a:ext>
            </a:extLst>
          </p:cNvPr>
          <p:cNvPicPr>
            <a:picLocks noChangeAspect="1"/>
          </p:cNvPicPr>
          <p:nvPr/>
        </p:nvPicPr>
        <p:blipFill>
          <a:blip r:embed="rId10"/>
          <a:stretch>
            <a:fillRect/>
          </a:stretch>
        </p:blipFill>
        <p:spPr>
          <a:xfrm>
            <a:off x="12553576" y="4960486"/>
            <a:ext cx="4705724" cy="3816585"/>
          </a:xfrm>
          <a:prstGeom prst="rect">
            <a:avLst/>
          </a:prstGeom>
        </p:spPr>
      </p:pic>
    </p:spTree>
    <p:extLst>
      <p:ext uri="{BB962C8B-B14F-4D97-AF65-F5344CB8AC3E}">
        <p14:creationId xmlns:p14="http://schemas.microsoft.com/office/powerpoint/2010/main" val="676820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FA06F-D58F-2079-DC03-AB4F277415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D7B5A9D-058F-C363-10A2-F6AC54CDA79F}"/>
              </a:ext>
            </a:extLst>
          </p:cNvPr>
          <p:cNvGrpSpPr/>
          <p:nvPr/>
        </p:nvGrpSpPr>
        <p:grpSpPr>
          <a:xfrm>
            <a:off x="11726350" y="405482"/>
            <a:ext cx="6075843" cy="1246436"/>
            <a:chOff x="0" y="0"/>
            <a:chExt cx="8101125" cy="1661915"/>
          </a:xfrm>
        </p:grpSpPr>
        <p:sp>
          <p:nvSpPr>
            <p:cNvPr id="3" name="Freeform 3">
              <a:extLst>
                <a:ext uri="{FF2B5EF4-FFF2-40B4-BE49-F238E27FC236}">
                  <a16:creationId xmlns:a16="http://schemas.microsoft.com/office/drawing/2014/main" id="{CA6B2210-6CD5-9941-4F67-79E0CB7BB99A}"/>
                </a:ext>
              </a:extLst>
            </p:cNvPr>
            <p:cNvSpPr/>
            <p:nvPr/>
          </p:nvSpPr>
          <p:spPr>
            <a:xfrm>
              <a:off x="1690148" y="52006"/>
              <a:ext cx="2514561" cy="1413183"/>
            </a:xfrm>
            <a:custGeom>
              <a:avLst/>
              <a:gdLst/>
              <a:ahLst/>
              <a:cxnLst/>
              <a:rect l="l" t="t" r="r" b="b"/>
              <a:pathLst>
                <a:path w="2514561" h="1413183">
                  <a:moveTo>
                    <a:pt x="0" y="0"/>
                  </a:moveTo>
                  <a:lnTo>
                    <a:pt x="2514562" y="0"/>
                  </a:lnTo>
                  <a:lnTo>
                    <a:pt x="2514562" y="1413184"/>
                  </a:lnTo>
                  <a:lnTo>
                    <a:pt x="0" y="1413184"/>
                  </a:lnTo>
                  <a:lnTo>
                    <a:pt x="0" y="0"/>
                  </a:lnTo>
                  <a:close/>
                </a:path>
              </a:pathLst>
            </a:custGeom>
            <a:blipFill>
              <a:blip r:embed="rId3"/>
              <a:stretch>
                <a:fillRect/>
              </a:stretch>
            </a:blipFill>
          </p:spPr>
          <p:txBody>
            <a:bodyPr/>
            <a:lstStyle/>
            <a:p>
              <a:endParaRPr lang="en-CA"/>
            </a:p>
          </p:txBody>
        </p:sp>
        <p:sp>
          <p:nvSpPr>
            <p:cNvPr id="4" name="Freeform 4">
              <a:extLst>
                <a:ext uri="{FF2B5EF4-FFF2-40B4-BE49-F238E27FC236}">
                  <a16:creationId xmlns:a16="http://schemas.microsoft.com/office/drawing/2014/main" id="{0825534D-98DA-C547-C2D7-DBCD26CA3577}"/>
                </a:ext>
              </a:extLst>
            </p:cNvPr>
            <p:cNvSpPr/>
            <p:nvPr/>
          </p:nvSpPr>
          <p:spPr>
            <a:xfrm>
              <a:off x="0" y="52006"/>
              <a:ext cx="1467833" cy="1606308"/>
            </a:xfrm>
            <a:custGeom>
              <a:avLst/>
              <a:gdLst/>
              <a:ahLst/>
              <a:cxnLst/>
              <a:rect l="l" t="t" r="r" b="b"/>
              <a:pathLst>
                <a:path w="1467833" h="1606308">
                  <a:moveTo>
                    <a:pt x="0" y="0"/>
                  </a:moveTo>
                  <a:lnTo>
                    <a:pt x="1467833" y="0"/>
                  </a:lnTo>
                  <a:lnTo>
                    <a:pt x="1467833" y="1606308"/>
                  </a:lnTo>
                  <a:lnTo>
                    <a:pt x="0" y="1606308"/>
                  </a:lnTo>
                  <a:lnTo>
                    <a:pt x="0" y="0"/>
                  </a:lnTo>
                  <a:close/>
                </a:path>
              </a:pathLst>
            </a:custGeom>
            <a:blipFill>
              <a:blip r:embed="rId4"/>
              <a:stretch>
                <a:fillRect/>
              </a:stretch>
            </a:blipFill>
          </p:spPr>
          <p:txBody>
            <a:bodyPr/>
            <a:lstStyle/>
            <a:p>
              <a:endParaRPr lang="en-CA"/>
            </a:p>
          </p:txBody>
        </p:sp>
        <p:sp>
          <p:nvSpPr>
            <p:cNvPr id="5" name="Freeform 5">
              <a:extLst>
                <a:ext uri="{FF2B5EF4-FFF2-40B4-BE49-F238E27FC236}">
                  <a16:creationId xmlns:a16="http://schemas.microsoft.com/office/drawing/2014/main" id="{053934B1-54F5-66BF-2899-7EA5EA0FEB86}"/>
                </a:ext>
              </a:extLst>
            </p:cNvPr>
            <p:cNvSpPr/>
            <p:nvPr/>
          </p:nvSpPr>
          <p:spPr>
            <a:xfrm>
              <a:off x="4204710" y="3601"/>
              <a:ext cx="2389497" cy="1558151"/>
            </a:xfrm>
            <a:custGeom>
              <a:avLst/>
              <a:gdLst/>
              <a:ahLst/>
              <a:cxnLst/>
              <a:rect l="l" t="t" r="r" b="b"/>
              <a:pathLst>
                <a:path w="2389497" h="1558151">
                  <a:moveTo>
                    <a:pt x="0" y="0"/>
                  </a:moveTo>
                  <a:lnTo>
                    <a:pt x="2389497" y="0"/>
                  </a:lnTo>
                  <a:lnTo>
                    <a:pt x="2389497" y="1558151"/>
                  </a:lnTo>
                  <a:lnTo>
                    <a:pt x="0" y="1558151"/>
                  </a:lnTo>
                  <a:lnTo>
                    <a:pt x="0" y="0"/>
                  </a:lnTo>
                  <a:close/>
                </a:path>
              </a:pathLst>
            </a:custGeom>
            <a:blipFill>
              <a:blip r:embed="rId5"/>
              <a:stretch>
                <a:fillRect/>
              </a:stretch>
            </a:blipFill>
          </p:spPr>
          <p:txBody>
            <a:bodyPr/>
            <a:lstStyle/>
            <a:p>
              <a:endParaRPr lang="en-CA"/>
            </a:p>
          </p:txBody>
        </p:sp>
        <p:sp>
          <p:nvSpPr>
            <p:cNvPr id="6" name="Freeform 6">
              <a:extLst>
                <a:ext uri="{FF2B5EF4-FFF2-40B4-BE49-F238E27FC236}">
                  <a16:creationId xmlns:a16="http://schemas.microsoft.com/office/drawing/2014/main" id="{8DC2360B-E1F1-FB92-40A8-C81D948CCB95}"/>
                </a:ext>
              </a:extLst>
            </p:cNvPr>
            <p:cNvSpPr/>
            <p:nvPr/>
          </p:nvSpPr>
          <p:spPr>
            <a:xfrm>
              <a:off x="6733205" y="0"/>
              <a:ext cx="1367920" cy="1661915"/>
            </a:xfrm>
            <a:custGeom>
              <a:avLst/>
              <a:gdLst/>
              <a:ahLst/>
              <a:cxnLst/>
              <a:rect l="l" t="t" r="r" b="b"/>
              <a:pathLst>
                <a:path w="1367920" h="1661915">
                  <a:moveTo>
                    <a:pt x="0" y="0"/>
                  </a:moveTo>
                  <a:lnTo>
                    <a:pt x="1367920" y="0"/>
                  </a:lnTo>
                  <a:lnTo>
                    <a:pt x="1367920" y="1661915"/>
                  </a:lnTo>
                  <a:lnTo>
                    <a:pt x="0" y="1661915"/>
                  </a:lnTo>
                  <a:lnTo>
                    <a:pt x="0" y="0"/>
                  </a:lnTo>
                  <a:close/>
                </a:path>
              </a:pathLst>
            </a:custGeom>
            <a:blipFill>
              <a:blip r:embed="rId6"/>
              <a:stretch>
                <a:fillRect l="-52053" t="-19543" r="-50227" b="-46953"/>
              </a:stretch>
            </a:blipFill>
          </p:spPr>
          <p:txBody>
            <a:bodyPr/>
            <a:lstStyle/>
            <a:p>
              <a:endParaRPr lang="en-CA"/>
            </a:p>
          </p:txBody>
        </p:sp>
      </p:grpSp>
      <p:grpSp>
        <p:nvGrpSpPr>
          <p:cNvPr id="7" name="Group 7">
            <a:extLst>
              <a:ext uri="{FF2B5EF4-FFF2-40B4-BE49-F238E27FC236}">
                <a16:creationId xmlns:a16="http://schemas.microsoft.com/office/drawing/2014/main" id="{2F376D45-E56C-CEDD-688E-3043EE231036}"/>
              </a:ext>
            </a:extLst>
          </p:cNvPr>
          <p:cNvGrpSpPr/>
          <p:nvPr/>
        </p:nvGrpSpPr>
        <p:grpSpPr>
          <a:xfrm rot="-10800000">
            <a:off x="0" y="2124429"/>
            <a:ext cx="18288000" cy="8319130"/>
            <a:chOff x="0" y="0"/>
            <a:chExt cx="4816593" cy="2191047"/>
          </a:xfrm>
          <a:solidFill>
            <a:schemeClr val="tx1"/>
          </a:solidFill>
        </p:grpSpPr>
        <p:sp>
          <p:nvSpPr>
            <p:cNvPr id="8" name="Freeform 8">
              <a:extLst>
                <a:ext uri="{FF2B5EF4-FFF2-40B4-BE49-F238E27FC236}">
                  <a16:creationId xmlns:a16="http://schemas.microsoft.com/office/drawing/2014/main" id="{0239F512-F684-E194-736F-7F8CDD537425}"/>
                </a:ext>
              </a:extLst>
            </p:cNvPr>
            <p:cNvSpPr/>
            <p:nvPr/>
          </p:nvSpPr>
          <p:spPr>
            <a:xfrm>
              <a:off x="0" y="0"/>
              <a:ext cx="4816592" cy="2191046"/>
            </a:xfrm>
            <a:custGeom>
              <a:avLst/>
              <a:gdLst/>
              <a:ahLst/>
              <a:cxnLst/>
              <a:rect l="l" t="t" r="r" b="b"/>
              <a:pathLst>
                <a:path w="4816592" h="2191046">
                  <a:moveTo>
                    <a:pt x="0" y="0"/>
                  </a:moveTo>
                  <a:lnTo>
                    <a:pt x="4816592" y="0"/>
                  </a:lnTo>
                  <a:lnTo>
                    <a:pt x="4816592" y="2191046"/>
                  </a:lnTo>
                  <a:lnTo>
                    <a:pt x="0" y="2191046"/>
                  </a:lnTo>
                  <a:close/>
                </a:path>
              </a:pathLst>
            </a:custGeom>
            <a:grpFill/>
          </p:spPr>
          <p:txBody>
            <a:bodyPr/>
            <a:lstStyle/>
            <a:p>
              <a:endParaRPr lang="en-CA"/>
            </a:p>
          </p:txBody>
        </p:sp>
        <p:sp>
          <p:nvSpPr>
            <p:cNvPr id="9" name="TextBox 9">
              <a:extLst>
                <a:ext uri="{FF2B5EF4-FFF2-40B4-BE49-F238E27FC236}">
                  <a16:creationId xmlns:a16="http://schemas.microsoft.com/office/drawing/2014/main" id="{128901B9-0EFC-8462-0E52-6A7395B3CA18}"/>
                </a:ext>
              </a:extLst>
            </p:cNvPr>
            <p:cNvSpPr txBox="1"/>
            <p:nvPr/>
          </p:nvSpPr>
          <p:spPr>
            <a:xfrm>
              <a:off x="0" y="9525"/>
              <a:ext cx="4816593" cy="2181522"/>
            </a:xfrm>
            <a:prstGeom prst="rect">
              <a:avLst/>
            </a:prstGeom>
            <a:grpFill/>
          </p:spPr>
          <p:txBody>
            <a:bodyPr lIns="50800" tIns="50800" rIns="50800" bIns="50800" rtlCol="0" anchor="ctr"/>
            <a:lstStyle/>
            <a:p>
              <a:pPr algn="ctr">
                <a:lnSpc>
                  <a:spcPts val="2999"/>
                </a:lnSpc>
              </a:pPr>
              <a:endParaRPr/>
            </a:p>
          </p:txBody>
        </p:sp>
      </p:grpSp>
      <p:sp>
        <p:nvSpPr>
          <p:cNvPr id="10" name="Freeform 10">
            <a:extLst>
              <a:ext uri="{FF2B5EF4-FFF2-40B4-BE49-F238E27FC236}">
                <a16:creationId xmlns:a16="http://schemas.microsoft.com/office/drawing/2014/main" id="{4D74D423-514F-4831-6BDE-6674E19473AF}"/>
              </a:ext>
            </a:extLst>
          </p:cNvPr>
          <p:cNvSpPr/>
          <p:nvPr/>
        </p:nvSpPr>
        <p:spPr>
          <a:xfrm>
            <a:off x="11928415" y="3176465"/>
            <a:ext cx="6171931" cy="6214465"/>
          </a:xfrm>
          <a:custGeom>
            <a:avLst/>
            <a:gdLst/>
            <a:ahLst/>
            <a:cxnLst/>
            <a:rect l="l" t="t" r="r" b="b"/>
            <a:pathLst>
              <a:path w="6171931" h="6214465">
                <a:moveTo>
                  <a:pt x="0" y="0"/>
                </a:moveTo>
                <a:lnTo>
                  <a:pt x="6171931" y="0"/>
                </a:lnTo>
                <a:lnTo>
                  <a:pt x="6171931" y="6214464"/>
                </a:lnTo>
                <a:lnTo>
                  <a:pt x="0" y="6214464"/>
                </a:lnTo>
                <a:lnTo>
                  <a:pt x="0" y="0"/>
                </a:lnTo>
                <a:close/>
              </a:path>
            </a:pathLst>
          </a:custGeom>
          <a:blipFill>
            <a:blip r:embed="rId7"/>
            <a:stretch>
              <a:fillRect l="-122108"/>
            </a:stretch>
          </a:blipFill>
        </p:spPr>
        <p:txBody>
          <a:bodyPr/>
          <a:lstStyle/>
          <a:p>
            <a:endParaRPr lang="en-CA"/>
          </a:p>
        </p:txBody>
      </p:sp>
      <p:sp>
        <p:nvSpPr>
          <p:cNvPr id="11" name="Freeform 11">
            <a:extLst>
              <a:ext uri="{FF2B5EF4-FFF2-40B4-BE49-F238E27FC236}">
                <a16:creationId xmlns:a16="http://schemas.microsoft.com/office/drawing/2014/main" id="{0EE7BFB3-7C83-BBFE-8128-A2A65D1E1098}"/>
              </a:ext>
            </a:extLst>
          </p:cNvPr>
          <p:cNvSpPr/>
          <p:nvPr/>
        </p:nvSpPr>
        <p:spPr>
          <a:xfrm>
            <a:off x="382353" y="220241"/>
            <a:ext cx="1292693" cy="1737735"/>
          </a:xfrm>
          <a:custGeom>
            <a:avLst/>
            <a:gdLst/>
            <a:ahLst/>
            <a:cxnLst/>
            <a:rect l="l" t="t" r="r" b="b"/>
            <a:pathLst>
              <a:path w="1292693" h="1737735">
                <a:moveTo>
                  <a:pt x="0" y="0"/>
                </a:moveTo>
                <a:lnTo>
                  <a:pt x="1292694" y="0"/>
                </a:lnTo>
                <a:lnTo>
                  <a:pt x="1292694" y="1737735"/>
                </a:lnTo>
                <a:lnTo>
                  <a:pt x="0" y="1737735"/>
                </a:lnTo>
                <a:lnTo>
                  <a:pt x="0" y="0"/>
                </a:lnTo>
                <a:close/>
              </a:path>
            </a:pathLst>
          </a:custGeom>
          <a:blipFill>
            <a:blip r:embed="rId8"/>
            <a:stretch>
              <a:fillRect/>
            </a:stretch>
          </a:blipFill>
        </p:spPr>
        <p:txBody>
          <a:bodyPr/>
          <a:lstStyle/>
          <a:p>
            <a:endParaRPr lang="en-CA"/>
          </a:p>
        </p:txBody>
      </p:sp>
      <p:sp>
        <p:nvSpPr>
          <p:cNvPr id="12" name="TextBox 12">
            <a:extLst>
              <a:ext uri="{FF2B5EF4-FFF2-40B4-BE49-F238E27FC236}">
                <a16:creationId xmlns:a16="http://schemas.microsoft.com/office/drawing/2014/main" id="{4409EB9B-1BB3-C028-4C56-2E81735FEA36}"/>
              </a:ext>
            </a:extLst>
          </p:cNvPr>
          <p:cNvSpPr txBox="1"/>
          <p:nvPr/>
        </p:nvSpPr>
        <p:spPr>
          <a:xfrm>
            <a:off x="2219997" y="280557"/>
            <a:ext cx="8212937" cy="1236515"/>
          </a:xfrm>
          <a:prstGeom prst="rect">
            <a:avLst/>
          </a:prstGeom>
        </p:spPr>
        <p:txBody>
          <a:bodyPr lIns="0" tIns="0" rIns="0" bIns="0" rtlCol="0" anchor="t">
            <a:spAutoFit/>
          </a:bodyPr>
          <a:lstStyle/>
          <a:p>
            <a:pPr algn="l">
              <a:lnSpc>
                <a:spcPts val="10070"/>
              </a:lnSpc>
              <a:spcBef>
                <a:spcPct val="0"/>
              </a:spcBef>
            </a:pPr>
            <a:r>
              <a:rPr lang="en-US" sz="7193">
                <a:solidFill>
                  <a:srgbClr val="EE8600"/>
                </a:solidFill>
                <a:latin typeface="Anton"/>
                <a:ea typeface="Anton"/>
                <a:cs typeface="Anton"/>
                <a:sym typeface="Anton"/>
              </a:rPr>
              <a:t>2025 SPARK ACADEMY</a:t>
            </a:r>
          </a:p>
        </p:txBody>
      </p:sp>
      <p:sp>
        <p:nvSpPr>
          <p:cNvPr id="13" name="TextBox 13">
            <a:extLst>
              <a:ext uri="{FF2B5EF4-FFF2-40B4-BE49-F238E27FC236}">
                <a16:creationId xmlns:a16="http://schemas.microsoft.com/office/drawing/2014/main" id="{118D0937-4AD1-789D-5419-CB5E511F7071}"/>
              </a:ext>
            </a:extLst>
          </p:cNvPr>
          <p:cNvSpPr txBox="1"/>
          <p:nvPr/>
        </p:nvSpPr>
        <p:spPr>
          <a:xfrm>
            <a:off x="2219997" y="1312949"/>
            <a:ext cx="6212952" cy="479935"/>
          </a:xfrm>
          <a:prstGeom prst="rect">
            <a:avLst/>
          </a:prstGeom>
        </p:spPr>
        <p:txBody>
          <a:bodyPr lIns="0" tIns="0" rIns="0" bIns="0" rtlCol="0" anchor="t">
            <a:spAutoFit/>
          </a:bodyPr>
          <a:lstStyle/>
          <a:p>
            <a:pPr algn="ctr">
              <a:lnSpc>
                <a:spcPts val="3996"/>
              </a:lnSpc>
              <a:spcBef>
                <a:spcPct val="0"/>
              </a:spcBef>
            </a:pPr>
            <a:r>
              <a:rPr lang="en-US" sz="2854" b="1">
                <a:solidFill>
                  <a:srgbClr val="000000"/>
                </a:solidFill>
                <a:latin typeface="Antonio Bold"/>
                <a:ea typeface="Antonio Bold"/>
                <a:cs typeface="Antonio Bold"/>
                <a:sym typeface="Antonio Bold"/>
              </a:rPr>
              <a:t>TRAIN FOR CHANGE, FROM SCIENCE TO PRACTICE</a:t>
            </a:r>
          </a:p>
        </p:txBody>
      </p:sp>
      <p:sp>
        <p:nvSpPr>
          <p:cNvPr id="14" name="TextBox 14">
            <a:extLst>
              <a:ext uri="{FF2B5EF4-FFF2-40B4-BE49-F238E27FC236}">
                <a16:creationId xmlns:a16="http://schemas.microsoft.com/office/drawing/2014/main" id="{1F58EBEC-199A-8765-8DC7-4AC06C167B21}"/>
              </a:ext>
            </a:extLst>
          </p:cNvPr>
          <p:cNvSpPr txBox="1"/>
          <p:nvPr/>
        </p:nvSpPr>
        <p:spPr>
          <a:xfrm>
            <a:off x="899618" y="5554256"/>
            <a:ext cx="11654806" cy="765594"/>
          </a:xfrm>
          <a:prstGeom prst="rect">
            <a:avLst/>
          </a:prstGeom>
        </p:spPr>
        <p:txBody>
          <a:bodyPr lIns="0" tIns="0" rIns="0" bIns="0" rtlCol="0" anchor="t">
            <a:spAutoFit/>
          </a:bodyPr>
          <a:lstStyle/>
          <a:p>
            <a:pPr algn="ctr">
              <a:lnSpc>
                <a:spcPts val="5401"/>
              </a:lnSpc>
            </a:pPr>
            <a:r>
              <a:rPr lang="en-US" sz="9600" spc="303" dirty="0">
                <a:solidFill>
                  <a:srgbClr val="FFFFFF"/>
                </a:solidFill>
                <a:latin typeface="Norwester"/>
                <a:ea typeface="Norwester"/>
                <a:cs typeface="Norwester"/>
                <a:sym typeface="Norwester"/>
              </a:rPr>
              <a:t>Thank you</a:t>
            </a:r>
          </a:p>
        </p:txBody>
      </p:sp>
    </p:spTree>
    <p:extLst>
      <p:ext uri="{BB962C8B-B14F-4D97-AF65-F5344CB8AC3E}">
        <p14:creationId xmlns:p14="http://schemas.microsoft.com/office/powerpoint/2010/main" val="189343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5BD00-89B1-F676-83D5-5DEFC7ADD0D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1E8F06C-07DA-F40E-DC2D-423D14FD0394}"/>
              </a:ext>
            </a:extLst>
          </p:cNvPr>
          <p:cNvSpPr/>
          <p:nvPr/>
        </p:nvSpPr>
        <p:spPr>
          <a:xfrm rot="10800000">
            <a:off x="-1" y="380185"/>
            <a:ext cx="18287999" cy="1297030"/>
          </a:xfrm>
          <a:custGeom>
            <a:avLst/>
            <a:gdLst/>
            <a:ahLst/>
            <a:cxnLst/>
            <a:rect l="l" t="t" r="r" b="b"/>
            <a:pathLst>
              <a:path w="5146429" h="341605">
                <a:moveTo>
                  <a:pt x="0" y="0"/>
                </a:moveTo>
                <a:lnTo>
                  <a:pt x="5146429" y="0"/>
                </a:lnTo>
                <a:lnTo>
                  <a:pt x="5146429" y="341605"/>
                </a:lnTo>
                <a:lnTo>
                  <a:pt x="0" y="341605"/>
                </a:lnTo>
                <a:close/>
              </a:path>
            </a:pathLst>
          </a:custGeom>
          <a:solidFill>
            <a:schemeClr val="tx1"/>
          </a:solidFill>
          <a:ln>
            <a:solidFill>
              <a:srgbClr val="0B4F8E"/>
            </a:solidFill>
          </a:ln>
        </p:spPr>
        <p:txBody>
          <a:bodyPr/>
          <a:lstStyle/>
          <a:p>
            <a:endParaRPr lang="en-CA"/>
          </a:p>
        </p:txBody>
      </p:sp>
      <p:grpSp>
        <p:nvGrpSpPr>
          <p:cNvPr id="5" name="Group 5">
            <a:extLst>
              <a:ext uri="{FF2B5EF4-FFF2-40B4-BE49-F238E27FC236}">
                <a16:creationId xmlns:a16="http://schemas.microsoft.com/office/drawing/2014/main" id="{3F52A113-426B-2619-0625-FB7EDD22F49E}"/>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34FD17E9-5348-35ED-86C3-5F332027DA18}"/>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0A88D52F-3BF0-3C9B-E001-08F1A68DF058}"/>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9609AA69-FDF9-46C3-0737-B766C92FAC57}"/>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BCCB4B0B-F533-9562-F56D-EBEBED71F7C9}"/>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52D96975-B5CC-FCA4-2C59-6B23AE979D5B}"/>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55FB0FF7-177A-EE94-A6FA-4F8CF19E39A8}"/>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FB75793B-D1A1-7CA3-3420-41F01AAB84DC}"/>
              </a:ext>
            </a:extLst>
          </p:cNvPr>
          <p:cNvSpPr txBox="1"/>
          <p:nvPr/>
        </p:nvSpPr>
        <p:spPr>
          <a:xfrm>
            <a:off x="352400" y="1954191"/>
            <a:ext cx="10239400" cy="3770263"/>
          </a:xfrm>
          <a:prstGeom prst="rect">
            <a:avLst/>
          </a:prstGeom>
        </p:spPr>
        <p:txBody>
          <a:bodyPr wrap="square" lIns="0" tIns="0" rIns="0" bIns="0" rtlCol="0" anchor="t">
            <a:spAutoFit/>
          </a:body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MRI uses strong magnetic fields and radio waves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Hydrogen nuclei (protons) are key to signal generation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Protons align with the magnetic field (B0)</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Radiofrequency (RF) pulses excite protons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Signal is detected as protons return to equilibrium</a:t>
            </a:r>
          </a:p>
          <a:p>
            <a:endParaRPr lang="en-US" sz="35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0EA46B6C-F490-A30C-E577-8D4C2A84CF0F}"/>
              </a:ext>
            </a:extLst>
          </p:cNvPr>
          <p:cNvPicPr>
            <a:picLocks noChangeAspect="1"/>
          </p:cNvPicPr>
          <p:nvPr/>
        </p:nvPicPr>
        <p:blipFill>
          <a:blip r:embed="rId9"/>
          <a:stretch>
            <a:fillRect/>
          </a:stretch>
        </p:blipFill>
        <p:spPr>
          <a:xfrm>
            <a:off x="342526" y="673516"/>
            <a:ext cx="6439273" cy="929774"/>
          </a:xfrm>
          <a:prstGeom prst="rect">
            <a:avLst/>
          </a:prstGeom>
        </p:spPr>
      </p:pic>
      <p:sp>
        <p:nvSpPr>
          <p:cNvPr id="16" name="Content Placeholder 3">
            <a:extLst>
              <a:ext uri="{FF2B5EF4-FFF2-40B4-BE49-F238E27FC236}">
                <a16:creationId xmlns:a16="http://schemas.microsoft.com/office/drawing/2014/main" id="{70FB0299-CB34-2216-7E3F-8F21D7A3E05E}"/>
              </a:ext>
            </a:extLst>
          </p:cNvPr>
          <p:cNvSpPr txBox="1">
            <a:spLocks/>
          </p:cNvSpPr>
          <p:nvPr/>
        </p:nvSpPr>
        <p:spPr>
          <a:xfrm>
            <a:off x="10591800" y="1954191"/>
            <a:ext cx="6282770"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Single proton + No neutron=Strong NMR effect</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Most abundant atom in human body</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H20</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Fat</a:t>
            </a:r>
          </a:p>
          <a:p>
            <a:pPr marL="0" indent="0">
              <a:buFont typeface="Arial" pitchFamily="34" charset="0"/>
              <a:buNone/>
            </a:pPr>
            <a:endParaRPr lang="en-US" sz="35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2B23C2F4-3E57-AC51-6D1E-C0A2D863B186}"/>
              </a:ext>
            </a:extLst>
          </p:cNvPr>
          <p:cNvPicPr>
            <a:picLocks noChangeAspect="1"/>
          </p:cNvPicPr>
          <p:nvPr/>
        </p:nvPicPr>
        <p:blipFill>
          <a:blip r:embed="rId10"/>
          <a:stretch>
            <a:fillRect/>
          </a:stretch>
        </p:blipFill>
        <p:spPr>
          <a:xfrm>
            <a:off x="1022363" y="6275450"/>
            <a:ext cx="7798056" cy="2245888"/>
          </a:xfrm>
          <a:prstGeom prst="rect">
            <a:avLst/>
          </a:prstGeom>
        </p:spPr>
      </p:pic>
      <p:pic>
        <p:nvPicPr>
          <p:cNvPr id="18" name="Picture 17">
            <a:extLst>
              <a:ext uri="{FF2B5EF4-FFF2-40B4-BE49-F238E27FC236}">
                <a16:creationId xmlns:a16="http://schemas.microsoft.com/office/drawing/2014/main" id="{3C6032D3-52CB-E09A-63AF-53F2D8261B3C}"/>
              </a:ext>
            </a:extLst>
          </p:cNvPr>
          <p:cNvPicPr>
            <a:picLocks noChangeAspect="1"/>
          </p:cNvPicPr>
          <p:nvPr/>
        </p:nvPicPr>
        <p:blipFill>
          <a:blip r:embed="rId11"/>
          <a:stretch>
            <a:fillRect/>
          </a:stretch>
        </p:blipFill>
        <p:spPr>
          <a:xfrm>
            <a:off x="9753600" y="6275449"/>
            <a:ext cx="6858000" cy="2669089"/>
          </a:xfrm>
          <a:prstGeom prst="rect">
            <a:avLst/>
          </a:prstGeom>
        </p:spPr>
      </p:pic>
    </p:spTree>
    <p:extLst>
      <p:ext uri="{BB962C8B-B14F-4D97-AF65-F5344CB8AC3E}">
        <p14:creationId xmlns:p14="http://schemas.microsoft.com/office/powerpoint/2010/main" val="406272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C903-DDCB-91B3-1FB1-53CDA24124D1}"/>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651F8B0A-D680-B086-C612-89D0C11A820C}"/>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C70D39B-B449-A0F9-AEB4-9F8205B18B56}"/>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20B68FD8-2C46-B120-8400-02BF79B0B214}"/>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181AF844-8DDE-1514-0447-16F4A6717794}"/>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EE054950-8C34-6448-CEEE-454C05022BA0}"/>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810D5F8C-0D96-E940-5E8B-5F69AEE79E03}"/>
              </a:ext>
            </a:extLst>
          </p:cNvPr>
          <p:cNvSpPr/>
          <p:nvPr/>
        </p:nvSpPr>
        <p:spPr>
          <a:xfrm>
            <a:off x="16828124" y="93783"/>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A6B1B13A-ED27-E63A-8353-F631304655F5}"/>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13" name="Content Placeholder 5">
            <a:extLst>
              <a:ext uri="{FF2B5EF4-FFF2-40B4-BE49-F238E27FC236}">
                <a16:creationId xmlns:a16="http://schemas.microsoft.com/office/drawing/2014/main" id="{8A35E18F-B73D-5385-95D4-AAEE788779CC}"/>
              </a:ext>
            </a:extLst>
          </p:cNvPr>
          <p:cNvPicPr>
            <a:picLocks noChangeAspect="1"/>
          </p:cNvPicPr>
          <p:nvPr/>
        </p:nvPicPr>
        <p:blipFill>
          <a:blip r:embed="rId9"/>
          <a:stretch>
            <a:fillRect/>
          </a:stretch>
        </p:blipFill>
        <p:spPr>
          <a:xfrm>
            <a:off x="346538" y="1181100"/>
            <a:ext cx="9400573" cy="5029200"/>
          </a:xfrm>
          <a:prstGeom prst="rect">
            <a:avLst/>
          </a:prstGeom>
        </p:spPr>
      </p:pic>
      <p:pic>
        <p:nvPicPr>
          <p:cNvPr id="14" name="Content Placeholder 7">
            <a:extLst>
              <a:ext uri="{FF2B5EF4-FFF2-40B4-BE49-F238E27FC236}">
                <a16:creationId xmlns:a16="http://schemas.microsoft.com/office/drawing/2014/main" id="{EC057CC4-132D-66B1-8FE3-F42297C3F053}"/>
              </a:ext>
            </a:extLst>
          </p:cNvPr>
          <p:cNvPicPr>
            <a:picLocks noChangeAspect="1"/>
          </p:cNvPicPr>
          <p:nvPr/>
        </p:nvPicPr>
        <p:blipFill>
          <a:blip r:embed="rId10"/>
          <a:stretch>
            <a:fillRect/>
          </a:stretch>
        </p:blipFill>
        <p:spPr>
          <a:xfrm>
            <a:off x="9905474" y="1253022"/>
            <a:ext cx="7808496" cy="5029200"/>
          </a:xfrm>
          <a:prstGeom prst="rect">
            <a:avLst/>
          </a:prstGeom>
        </p:spPr>
      </p:pic>
      <p:pic>
        <p:nvPicPr>
          <p:cNvPr id="16" name="Picture 15">
            <a:extLst>
              <a:ext uri="{FF2B5EF4-FFF2-40B4-BE49-F238E27FC236}">
                <a16:creationId xmlns:a16="http://schemas.microsoft.com/office/drawing/2014/main" id="{DD8EEA72-1F16-733B-5920-F3AE2D5A20E7}"/>
              </a:ext>
            </a:extLst>
          </p:cNvPr>
          <p:cNvPicPr>
            <a:picLocks noChangeAspect="1"/>
          </p:cNvPicPr>
          <p:nvPr/>
        </p:nvPicPr>
        <p:blipFill>
          <a:blip r:embed="rId11"/>
          <a:stretch>
            <a:fillRect/>
          </a:stretch>
        </p:blipFill>
        <p:spPr>
          <a:xfrm>
            <a:off x="4569762" y="6314994"/>
            <a:ext cx="9714008" cy="2718984"/>
          </a:xfrm>
          <a:prstGeom prst="rect">
            <a:avLst/>
          </a:prstGeom>
        </p:spPr>
      </p:pic>
    </p:spTree>
    <p:extLst>
      <p:ext uri="{BB962C8B-B14F-4D97-AF65-F5344CB8AC3E}">
        <p14:creationId xmlns:p14="http://schemas.microsoft.com/office/powerpoint/2010/main" val="10217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A2F98-53D2-F4E4-5160-2A043123F12D}"/>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8762CB0E-52BC-4845-34CC-F1D8C7EE13E7}"/>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A515DB82-ABE1-42E5-AAD5-C684E5238D64}"/>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14FB0C2C-2B05-6D67-3C37-51835EBB749F}"/>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62B5C30E-0A15-0106-841F-F52084E43C97}"/>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44BB1247-D125-01D7-602E-7CAFC927CEDB}"/>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1" name="Freeform 11">
            <a:extLst>
              <a:ext uri="{FF2B5EF4-FFF2-40B4-BE49-F238E27FC236}">
                <a16:creationId xmlns:a16="http://schemas.microsoft.com/office/drawing/2014/main" id="{E6C23488-60CD-977E-9EA2-784E08BADEB0}"/>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CC088BFB-543A-5C2C-3B05-2B04653A380C}"/>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sp>
        <p:nvSpPr>
          <p:cNvPr id="15" name="TextBox 14">
            <a:extLst>
              <a:ext uri="{FF2B5EF4-FFF2-40B4-BE49-F238E27FC236}">
                <a16:creationId xmlns:a16="http://schemas.microsoft.com/office/drawing/2014/main" id="{1DBA0A41-ABBA-22C3-C2C1-03664B2201E4}"/>
              </a:ext>
            </a:extLst>
          </p:cNvPr>
          <p:cNvSpPr txBox="1"/>
          <p:nvPr/>
        </p:nvSpPr>
        <p:spPr>
          <a:xfrm>
            <a:off x="6248399" y="1959124"/>
            <a:ext cx="11168963" cy="2693045"/>
          </a:xfrm>
          <a:prstGeom prst="rect">
            <a:avLst/>
          </a:prstGeom>
        </p:spPr>
        <p:txBody>
          <a:bodyPr wrap="square" lIns="0" tIns="0" rIns="0" bIns="0" rtlCol="0" anchor="t">
            <a:spAutoFit/>
          </a:bodyPr>
          <a:lstStyle/>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RF pulse at Larmor frequency excites protons</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Energy absorption moves NMV away from B0</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Flip angle depends on pulse strength &amp; duration</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Protons move into transverse plane</a:t>
            </a:r>
          </a:p>
          <a:p>
            <a:pPr>
              <a:buFont typeface="Wingdings" panose="05000000000000000000" pitchFamily="2" charset="2"/>
              <a:buChar char="Ø"/>
            </a:pPr>
            <a:r>
              <a:rPr lang="en-US" sz="3500" dirty="0">
                <a:latin typeface="Arial" panose="020B0604020202020204" pitchFamily="34" charset="0"/>
                <a:cs typeface="Arial" panose="020B0604020202020204" pitchFamily="34" charset="0"/>
              </a:rPr>
              <a:t>Once RF pulse stops, relaxation begins</a:t>
            </a:r>
          </a:p>
        </p:txBody>
      </p:sp>
      <p:pic>
        <p:nvPicPr>
          <p:cNvPr id="13" name="Content Placeholder 13">
            <a:extLst>
              <a:ext uri="{FF2B5EF4-FFF2-40B4-BE49-F238E27FC236}">
                <a16:creationId xmlns:a16="http://schemas.microsoft.com/office/drawing/2014/main" id="{335215B5-EBF1-707F-A618-ACF3E4103BF0}"/>
              </a:ext>
            </a:extLst>
          </p:cNvPr>
          <p:cNvPicPr>
            <a:picLocks noChangeAspect="1"/>
          </p:cNvPicPr>
          <p:nvPr/>
        </p:nvPicPr>
        <p:blipFill>
          <a:blip r:embed="rId9"/>
          <a:stretch>
            <a:fillRect/>
          </a:stretch>
        </p:blipFill>
        <p:spPr>
          <a:xfrm>
            <a:off x="24063" y="1918025"/>
            <a:ext cx="5919537" cy="6907539"/>
          </a:xfrm>
          <a:prstGeom prst="rect">
            <a:avLst/>
          </a:prstGeom>
        </p:spPr>
      </p:pic>
    </p:spTree>
    <p:extLst>
      <p:ext uri="{BB962C8B-B14F-4D97-AF65-F5344CB8AC3E}">
        <p14:creationId xmlns:p14="http://schemas.microsoft.com/office/powerpoint/2010/main" val="339611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66458-A573-5DE7-1DEF-9A70DFAC6E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9FC249-0D30-DD90-8418-DD08EA79A3A3}"/>
              </a:ext>
            </a:extLst>
          </p:cNvPr>
          <p:cNvGrpSpPr/>
          <p:nvPr/>
        </p:nvGrpSpPr>
        <p:grpSpPr>
          <a:xfrm rot="-10800000">
            <a:off x="0" y="335586"/>
            <a:ext cx="18287999" cy="1297030"/>
            <a:chOff x="0" y="0"/>
            <a:chExt cx="5146429" cy="341605"/>
          </a:xfrm>
          <a:solidFill>
            <a:schemeClr val="tx1"/>
          </a:solidFill>
        </p:grpSpPr>
        <p:sp>
          <p:nvSpPr>
            <p:cNvPr id="3" name="Freeform 3">
              <a:extLst>
                <a:ext uri="{FF2B5EF4-FFF2-40B4-BE49-F238E27FC236}">
                  <a16:creationId xmlns:a16="http://schemas.microsoft.com/office/drawing/2014/main" id="{7D7C9221-45B4-775F-29F7-95ADDC0B6147}"/>
                </a:ext>
              </a:extLst>
            </p:cNvPr>
            <p:cNvSpPr/>
            <p:nvPr/>
          </p:nvSpPr>
          <p:spPr>
            <a:xfrm>
              <a:off x="0" y="0"/>
              <a:ext cx="5146429" cy="341605"/>
            </a:xfrm>
            <a:custGeom>
              <a:avLst/>
              <a:gdLst/>
              <a:ahLst/>
              <a:cxnLst/>
              <a:rect l="l" t="t" r="r" b="b"/>
              <a:pathLst>
                <a:path w="5146429" h="341605">
                  <a:moveTo>
                    <a:pt x="0" y="0"/>
                  </a:moveTo>
                  <a:lnTo>
                    <a:pt x="5146429" y="0"/>
                  </a:lnTo>
                  <a:lnTo>
                    <a:pt x="5146429" y="341605"/>
                  </a:lnTo>
                  <a:lnTo>
                    <a:pt x="0" y="341605"/>
                  </a:lnTo>
                  <a:close/>
                </a:path>
              </a:pathLst>
            </a:custGeom>
            <a:grpFill/>
            <a:ln>
              <a:solidFill>
                <a:srgbClr val="0B4F8E"/>
              </a:solidFill>
            </a:ln>
          </p:spPr>
          <p:txBody>
            <a:bodyPr/>
            <a:lstStyle/>
            <a:p>
              <a:endParaRPr lang="en-CA"/>
            </a:p>
          </p:txBody>
        </p:sp>
        <p:sp>
          <p:nvSpPr>
            <p:cNvPr id="4" name="TextBox 4">
              <a:extLst>
                <a:ext uri="{FF2B5EF4-FFF2-40B4-BE49-F238E27FC236}">
                  <a16:creationId xmlns:a16="http://schemas.microsoft.com/office/drawing/2014/main" id="{9F567AF2-D38D-9DED-C586-19D44FA04CC0}"/>
                </a:ext>
              </a:extLst>
            </p:cNvPr>
            <p:cNvSpPr txBox="1"/>
            <p:nvPr/>
          </p:nvSpPr>
          <p:spPr>
            <a:xfrm>
              <a:off x="0" y="9525"/>
              <a:ext cx="5146429" cy="332080"/>
            </a:xfrm>
            <a:prstGeom prst="rect">
              <a:avLst/>
            </a:prstGeom>
            <a:grpFill/>
            <a:ln>
              <a:solidFill>
                <a:srgbClr val="0B4F8E"/>
              </a:solidFill>
            </a:ln>
          </p:spPr>
          <p:txBody>
            <a:bodyPr lIns="50800" tIns="50800" rIns="50800" bIns="50800" rtlCol="0" anchor="ctr"/>
            <a:lstStyle/>
            <a:p>
              <a:pPr algn="ctr">
                <a:lnSpc>
                  <a:spcPts val="2999"/>
                </a:lnSpc>
              </a:pPr>
              <a:endParaRPr dirty="0"/>
            </a:p>
          </p:txBody>
        </p:sp>
      </p:grpSp>
      <p:grpSp>
        <p:nvGrpSpPr>
          <p:cNvPr id="5" name="Group 5">
            <a:extLst>
              <a:ext uri="{FF2B5EF4-FFF2-40B4-BE49-F238E27FC236}">
                <a16:creationId xmlns:a16="http://schemas.microsoft.com/office/drawing/2014/main" id="{462CA8E2-E5B4-9E53-A225-F555BE9B6070}"/>
              </a:ext>
            </a:extLst>
          </p:cNvPr>
          <p:cNvGrpSpPr/>
          <p:nvPr/>
        </p:nvGrpSpPr>
        <p:grpSpPr>
          <a:xfrm>
            <a:off x="13410215" y="9182100"/>
            <a:ext cx="4821241" cy="989059"/>
            <a:chOff x="0" y="0"/>
            <a:chExt cx="6428322" cy="1318746"/>
          </a:xfrm>
        </p:grpSpPr>
        <p:sp>
          <p:nvSpPr>
            <p:cNvPr id="6" name="Freeform 6">
              <a:extLst>
                <a:ext uri="{FF2B5EF4-FFF2-40B4-BE49-F238E27FC236}">
                  <a16:creationId xmlns:a16="http://schemas.microsoft.com/office/drawing/2014/main" id="{D690FF41-128E-4440-D82A-6EF5A82DB9F3}"/>
                </a:ext>
              </a:extLst>
            </p:cNvPr>
            <p:cNvSpPr/>
            <p:nvPr/>
          </p:nvSpPr>
          <p:spPr>
            <a:xfrm>
              <a:off x="1341149" y="41268"/>
              <a:ext cx="1995329" cy="1121375"/>
            </a:xfrm>
            <a:custGeom>
              <a:avLst/>
              <a:gdLst/>
              <a:ahLst/>
              <a:cxnLst/>
              <a:rect l="l" t="t" r="r" b="b"/>
              <a:pathLst>
                <a:path w="1995329" h="1121375">
                  <a:moveTo>
                    <a:pt x="0" y="0"/>
                  </a:moveTo>
                  <a:lnTo>
                    <a:pt x="1995329" y="0"/>
                  </a:lnTo>
                  <a:lnTo>
                    <a:pt x="1995329" y="1121374"/>
                  </a:lnTo>
                  <a:lnTo>
                    <a:pt x="0" y="1121374"/>
                  </a:lnTo>
                  <a:lnTo>
                    <a:pt x="0" y="0"/>
                  </a:lnTo>
                  <a:close/>
                </a:path>
              </a:pathLst>
            </a:custGeom>
            <a:blipFill>
              <a:blip r:embed="rId3"/>
              <a:stretch>
                <a:fillRect/>
              </a:stretch>
            </a:blipFill>
          </p:spPr>
          <p:txBody>
            <a:bodyPr/>
            <a:lstStyle/>
            <a:p>
              <a:endParaRPr lang="en-CA"/>
            </a:p>
          </p:txBody>
        </p:sp>
        <p:sp>
          <p:nvSpPr>
            <p:cNvPr id="7" name="Freeform 7">
              <a:extLst>
                <a:ext uri="{FF2B5EF4-FFF2-40B4-BE49-F238E27FC236}">
                  <a16:creationId xmlns:a16="http://schemas.microsoft.com/office/drawing/2014/main" id="{79DA8A34-DEC4-C9BE-2FBD-205F3DC32840}"/>
                </a:ext>
              </a:extLst>
            </p:cNvPr>
            <p:cNvSpPr/>
            <p:nvPr/>
          </p:nvSpPr>
          <p:spPr>
            <a:xfrm>
              <a:off x="0" y="41268"/>
              <a:ext cx="1164740" cy="1274621"/>
            </a:xfrm>
            <a:custGeom>
              <a:avLst/>
              <a:gdLst/>
              <a:ahLst/>
              <a:cxnLst/>
              <a:rect l="l" t="t" r="r" b="b"/>
              <a:pathLst>
                <a:path w="1164740" h="1274621">
                  <a:moveTo>
                    <a:pt x="0" y="0"/>
                  </a:moveTo>
                  <a:lnTo>
                    <a:pt x="1164740" y="0"/>
                  </a:lnTo>
                  <a:lnTo>
                    <a:pt x="1164740" y="1274621"/>
                  </a:lnTo>
                  <a:lnTo>
                    <a:pt x="0" y="1274621"/>
                  </a:lnTo>
                  <a:lnTo>
                    <a:pt x="0" y="0"/>
                  </a:lnTo>
                  <a:close/>
                </a:path>
              </a:pathLst>
            </a:custGeom>
            <a:blipFill>
              <a:blip r:embed="rId4"/>
              <a:stretch>
                <a:fillRect/>
              </a:stretch>
            </a:blipFill>
          </p:spPr>
          <p:txBody>
            <a:bodyPr/>
            <a:lstStyle/>
            <a:p>
              <a:endParaRPr lang="en-CA"/>
            </a:p>
          </p:txBody>
        </p:sp>
        <p:sp>
          <p:nvSpPr>
            <p:cNvPr id="8" name="Freeform 8">
              <a:extLst>
                <a:ext uri="{FF2B5EF4-FFF2-40B4-BE49-F238E27FC236}">
                  <a16:creationId xmlns:a16="http://schemas.microsoft.com/office/drawing/2014/main" id="{E5F133F5-B533-3B99-35C4-0B369A7E63E6}"/>
                </a:ext>
              </a:extLst>
            </p:cNvPr>
            <p:cNvSpPr/>
            <p:nvPr/>
          </p:nvSpPr>
          <p:spPr>
            <a:xfrm>
              <a:off x="3336478" y="2857"/>
              <a:ext cx="1896090" cy="1236408"/>
            </a:xfrm>
            <a:custGeom>
              <a:avLst/>
              <a:gdLst/>
              <a:ahLst/>
              <a:cxnLst/>
              <a:rect l="l" t="t" r="r" b="b"/>
              <a:pathLst>
                <a:path w="1896090" h="1236408">
                  <a:moveTo>
                    <a:pt x="0" y="0"/>
                  </a:moveTo>
                  <a:lnTo>
                    <a:pt x="1896090" y="0"/>
                  </a:lnTo>
                  <a:lnTo>
                    <a:pt x="1896090" y="1236409"/>
                  </a:lnTo>
                  <a:lnTo>
                    <a:pt x="0" y="1236409"/>
                  </a:lnTo>
                  <a:lnTo>
                    <a:pt x="0" y="0"/>
                  </a:lnTo>
                  <a:close/>
                </a:path>
              </a:pathLst>
            </a:custGeom>
            <a:blipFill>
              <a:blip r:embed="rId5"/>
              <a:stretch>
                <a:fillRect/>
              </a:stretch>
            </a:blipFill>
          </p:spPr>
          <p:txBody>
            <a:bodyPr/>
            <a:lstStyle/>
            <a:p>
              <a:endParaRPr lang="en-CA"/>
            </a:p>
          </p:txBody>
        </p:sp>
        <p:sp>
          <p:nvSpPr>
            <p:cNvPr id="9" name="Freeform 9">
              <a:extLst>
                <a:ext uri="{FF2B5EF4-FFF2-40B4-BE49-F238E27FC236}">
                  <a16:creationId xmlns:a16="http://schemas.microsoft.com/office/drawing/2014/main" id="{6F5D0D44-34C3-BAC3-1EA1-C29330076842}"/>
                </a:ext>
              </a:extLst>
            </p:cNvPr>
            <p:cNvSpPr/>
            <p:nvPr/>
          </p:nvSpPr>
          <p:spPr>
            <a:xfrm>
              <a:off x="5342864" y="0"/>
              <a:ext cx="1085458" cy="1318746"/>
            </a:xfrm>
            <a:custGeom>
              <a:avLst/>
              <a:gdLst/>
              <a:ahLst/>
              <a:cxnLst/>
              <a:rect l="l" t="t" r="r" b="b"/>
              <a:pathLst>
                <a:path w="1085458" h="1318746">
                  <a:moveTo>
                    <a:pt x="0" y="0"/>
                  </a:moveTo>
                  <a:lnTo>
                    <a:pt x="1085458" y="0"/>
                  </a:lnTo>
                  <a:lnTo>
                    <a:pt x="1085458" y="1318746"/>
                  </a:lnTo>
                  <a:lnTo>
                    <a:pt x="0" y="1318746"/>
                  </a:lnTo>
                  <a:lnTo>
                    <a:pt x="0" y="0"/>
                  </a:lnTo>
                  <a:close/>
                </a:path>
              </a:pathLst>
            </a:custGeom>
            <a:blipFill>
              <a:blip r:embed="rId6"/>
              <a:stretch>
                <a:fillRect l="-52053" t="-19543" r="-50227" b="-46953"/>
              </a:stretch>
            </a:blipFill>
          </p:spPr>
          <p:txBody>
            <a:bodyPr/>
            <a:lstStyle/>
            <a:p>
              <a:endParaRPr lang="en-CA"/>
            </a:p>
          </p:txBody>
        </p:sp>
      </p:grpSp>
      <p:sp>
        <p:nvSpPr>
          <p:cNvPr id="10" name="TextBox 10">
            <a:extLst>
              <a:ext uri="{FF2B5EF4-FFF2-40B4-BE49-F238E27FC236}">
                <a16:creationId xmlns:a16="http://schemas.microsoft.com/office/drawing/2014/main" id="{F2D41198-8B97-F134-C9EE-B923BE51A1B2}"/>
              </a:ext>
            </a:extLst>
          </p:cNvPr>
          <p:cNvSpPr txBox="1"/>
          <p:nvPr/>
        </p:nvSpPr>
        <p:spPr>
          <a:xfrm>
            <a:off x="626159" y="549623"/>
            <a:ext cx="11654806" cy="868956"/>
          </a:xfrm>
          <a:prstGeom prst="rect">
            <a:avLst/>
          </a:prstGeom>
        </p:spPr>
        <p:txBody>
          <a:bodyPr lIns="0" tIns="0" rIns="0" bIns="0" rtlCol="0" anchor="t">
            <a:spAutoFit/>
          </a:bodyPr>
          <a:lstStyle/>
          <a:p>
            <a:pPr algn="l">
              <a:lnSpc>
                <a:spcPts val="7481"/>
              </a:lnSpc>
            </a:pPr>
            <a:r>
              <a:rPr lang="en-US" sz="5754" spc="420" dirty="0">
                <a:solidFill>
                  <a:srgbClr val="FFFFFF"/>
                </a:solidFill>
                <a:latin typeface="Norwester"/>
                <a:ea typeface="Norwester"/>
                <a:cs typeface="Norwester"/>
                <a:sym typeface="Norwester"/>
              </a:rPr>
              <a:t>Resonance</a:t>
            </a:r>
          </a:p>
        </p:txBody>
      </p:sp>
      <p:sp>
        <p:nvSpPr>
          <p:cNvPr id="11" name="Freeform 11">
            <a:extLst>
              <a:ext uri="{FF2B5EF4-FFF2-40B4-BE49-F238E27FC236}">
                <a16:creationId xmlns:a16="http://schemas.microsoft.com/office/drawing/2014/main" id="{0619DA37-EE08-D1D8-583A-1B7F624E4251}"/>
              </a:ext>
            </a:extLst>
          </p:cNvPr>
          <p:cNvSpPr/>
          <p:nvPr/>
        </p:nvSpPr>
        <p:spPr>
          <a:xfrm>
            <a:off x="16828124" y="462098"/>
            <a:ext cx="862353" cy="1159239"/>
          </a:xfrm>
          <a:custGeom>
            <a:avLst/>
            <a:gdLst/>
            <a:ahLst/>
            <a:cxnLst/>
            <a:rect l="l" t="t" r="r" b="b"/>
            <a:pathLst>
              <a:path w="862353" h="1159239">
                <a:moveTo>
                  <a:pt x="0" y="0"/>
                </a:moveTo>
                <a:lnTo>
                  <a:pt x="862352" y="0"/>
                </a:lnTo>
                <a:lnTo>
                  <a:pt x="862352" y="1159239"/>
                </a:lnTo>
                <a:lnTo>
                  <a:pt x="0" y="1159239"/>
                </a:lnTo>
                <a:lnTo>
                  <a:pt x="0" y="0"/>
                </a:lnTo>
                <a:close/>
              </a:path>
            </a:pathLst>
          </a:custGeom>
          <a:blipFill>
            <a:blip r:embed="rId7"/>
            <a:stretch>
              <a:fillRect/>
            </a:stretch>
          </a:blipFill>
        </p:spPr>
        <p:txBody>
          <a:bodyPr/>
          <a:lstStyle/>
          <a:p>
            <a:endParaRPr lang="en-CA"/>
          </a:p>
        </p:txBody>
      </p:sp>
      <p:sp>
        <p:nvSpPr>
          <p:cNvPr id="12" name="TextBox 12">
            <a:extLst>
              <a:ext uri="{FF2B5EF4-FFF2-40B4-BE49-F238E27FC236}">
                <a16:creationId xmlns:a16="http://schemas.microsoft.com/office/drawing/2014/main" id="{873277A3-52C4-C555-183D-0D182A95EC0D}"/>
              </a:ext>
            </a:extLst>
          </p:cNvPr>
          <p:cNvSpPr txBox="1"/>
          <p:nvPr/>
        </p:nvSpPr>
        <p:spPr>
          <a:xfrm>
            <a:off x="346538" y="9579919"/>
            <a:ext cx="4513760" cy="431721"/>
          </a:xfrm>
          <a:prstGeom prst="rect">
            <a:avLst/>
          </a:prstGeom>
        </p:spPr>
        <p:txBody>
          <a:bodyPr wrap="square" lIns="0" tIns="0" rIns="0" bIns="0" rtlCol="0" anchor="t">
            <a:spAutoFit/>
          </a:bodyPr>
          <a:lstStyle/>
          <a:p>
            <a:pPr algn="ctr">
              <a:lnSpc>
                <a:spcPts val="3780"/>
              </a:lnSpc>
            </a:pPr>
            <a:r>
              <a:rPr lang="en-US" sz="2000" i="1" u="sng" dirty="0">
                <a:solidFill>
                  <a:srgbClr val="000000"/>
                </a:solidFill>
                <a:latin typeface="Canva Sans Italics"/>
                <a:ea typeface="Canva Sans Italics"/>
                <a:cs typeface="Canva Sans Italics"/>
                <a:sym typeface="Canva Sans Italics"/>
                <a:hlinkClick r:id="rId8" tooltip="https://event.fourwaves.com/spark"/>
              </a:rPr>
              <a:t>https://event.fourwaves.com/spark</a:t>
            </a:r>
          </a:p>
        </p:txBody>
      </p:sp>
      <p:pic>
        <p:nvPicPr>
          <p:cNvPr id="13" name="Content Placeholder 5">
            <a:extLst>
              <a:ext uri="{FF2B5EF4-FFF2-40B4-BE49-F238E27FC236}">
                <a16:creationId xmlns:a16="http://schemas.microsoft.com/office/drawing/2014/main" id="{C3CBBD0D-D5B4-3C5D-AD9B-659C524C9F01}"/>
              </a:ext>
            </a:extLst>
          </p:cNvPr>
          <p:cNvPicPr>
            <a:picLocks noChangeAspect="1"/>
          </p:cNvPicPr>
          <p:nvPr/>
        </p:nvPicPr>
        <p:blipFill>
          <a:blip r:embed="rId9"/>
          <a:stretch>
            <a:fillRect/>
          </a:stretch>
        </p:blipFill>
        <p:spPr>
          <a:xfrm>
            <a:off x="346538" y="1810490"/>
            <a:ext cx="7320226" cy="4088891"/>
          </a:xfrm>
          <a:prstGeom prst="rect">
            <a:avLst/>
          </a:prstGeom>
        </p:spPr>
      </p:pic>
      <p:pic>
        <p:nvPicPr>
          <p:cNvPr id="14" name="Picture 13">
            <a:extLst>
              <a:ext uri="{FF2B5EF4-FFF2-40B4-BE49-F238E27FC236}">
                <a16:creationId xmlns:a16="http://schemas.microsoft.com/office/drawing/2014/main" id="{5C4B2671-CBF1-70CC-AFB5-BC878DD364F8}"/>
              </a:ext>
            </a:extLst>
          </p:cNvPr>
          <p:cNvPicPr>
            <a:picLocks noChangeAspect="1"/>
          </p:cNvPicPr>
          <p:nvPr/>
        </p:nvPicPr>
        <p:blipFill>
          <a:blip r:embed="rId10"/>
          <a:stretch>
            <a:fillRect/>
          </a:stretch>
        </p:blipFill>
        <p:spPr>
          <a:xfrm>
            <a:off x="9866162" y="1796453"/>
            <a:ext cx="7088105" cy="4059498"/>
          </a:xfrm>
          <a:prstGeom prst="rect">
            <a:avLst/>
          </a:prstGeom>
        </p:spPr>
      </p:pic>
      <p:pic>
        <p:nvPicPr>
          <p:cNvPr id="16" name="Picture 15">
            <a:extLst>
              <a:ext uri="{FF2B5EF4-FFF2-40B4-BE49-F238E27FC236}">
                <a16:creationId xmlns:a16="http://schemas.microsoft.com/office/drawing/2014/main" id="{B71ADA01-F3B3-6209-821B-478B22A94E95}"/>
              </a:ext>
            </a:extLst>
          </p:cNvPr>
          <p:cNvPicPr>
            <a:picLocks noChangeAspect="1"/>
          </p:cNvPicPr>
          <p:nvPr/>
        </p:nvPicPr>
        <p:blipFill>
          <a:blip r:embed="rId11"/>
          <a:stretch>
            <a:fillRect/>
          </a:stretch>
        </p:blipFill>
        <p:spPr>
          <a:xfrm>
            <a:off x="5411788" y="5913418"/>
            <a:ext cx="7184026" cy="3958819"/>
          </a:xfrm>
          <a:prstGeom prst="rect">
            <a:avLst/>
          </a:prstGeom>
        </p:spPr>
      </p:pic>
    </p:spTree>
    <p:extLst>
      <p:ext uri="{BB962C8B-B14F-4D97-AF65-F5344CB8AC3E}">
        <p14:creationId xmlns:p14="http://schemas.microsoft.com/office/powerpoint/2010/main" val="2489394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8311</TotalTime>
  <Words>3437</Words>
  <Application>Microsoft Office PowerPoint</Application>
  <PresentationFormat>Custom</PresentationFormat>
  <Paragraphs>534</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Wingdings</vt:lpstr>
      <vt:lpstr>Antonio Bold</vt:lpstr>
      <vt:lpstr>Arial</vt:lpstr>
      <vt:lpstr>Anton</vt:lpstr>
      <vt:lpstr>Calibri</vt:lpstr>
      <vt:lpstr>Norwester</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SPARK_2025_Template</dc:title>
  <dc:creator>Raymond Confidence</dc:creator>
  <cp:lastModifiedBy>AI Moses</cp:lastModifiedBy>
  <cp:revision>122</cp:revision>
  <dcterms:created xsi:type="dcterms:W3CDTF">2006-08-16T00:00:00Z</dcterms:created>
  <dcterms:modified xsi:type="dcterms:W3CDTF">2025-02-28T12:26:16Z</dcterms:modified>
  <dc:identifier>DAGe1Vo-sac</dc:identifier>
</cp:coreProperties>
</file>